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42"/>
  </p:notesMasterIdLst>
  <p:sldIdLst>
    <p:sldId id="1093" r:id="rId2"/>
    <p:sldId id="1101" r:id="rId3"/>
    <p:sldId id="1013" r:id="rId4"/>
    <p:sldId id="1022" r:id="rId5"/>
    <p:sldId id="1029" r:id="rId6"/>
    <p:sldId id="1095" r:id="rId7"/>
    <p:sldId id="1009" r:id="rId8"/>
    <p:sldId id="1104" r:id="rId9"/>
    <p:sldId id="1110" r:id="rId10"/>
    <p:sldId id="1108" r:id="rId11"/>
    <p:sldId id="1048" r:id="rId12"/>
    <p:sldId id="1052" r:id="rId13"/>
    <p:sldId id="1109" r:id="rId14"/>
    <p:sldId id="1033" r:id="rId15"/>
    <p:sldId id="1036" r:id="rId16"/>
    <p:sldId id="1102" r:id="rId17"/>
    <p:sldId id="1094" r:id="rId18"/>
    <p:sldId id="1107" r:id="rId19"/>
    <p:sldId id="1106" r:id="rId20"/>
    <p:sldId id="1039" r:id="rId21"/>
    <p:sldId id="1105" r:id="rId22"/>
    <p:sldId id="1115" r:id="rId23"/>
    <p:sldId id="1041" r:id="rId24"/>
    <p:sldId id="1042" r:id="rId25"/>
    <p:sldId id="1113" r:id="rId26"/>
    <p:sldId id="1069" r:id="rId27"/>
    <p:sldId id="1103" r:id="rId28"/>
    <p:sldId id="1112" r:id="rId29"/>
    <p:sldId id="1071" r:id="rId30"/>
    <p:sldId id="1072" r:id="rId31"/>
    <p:sldId id="1080" r:id="rId32"/>
    <p:sldId id="1081" r:id="rId33"/>
    <p:sldId id="1111" r:id="rId34"/>
    <p:sldId id="1067" r:id="rId35"/>
    <p:sldId id="1085" r:id="rId36"/>
    <p:sldId id="1086" r:id="rId37"/>
    <p:sldId id="1087" r:id="rId38"/>
    <p:sldId id="1098" r:id="rId39"/>
    <p:sldId id="1099" r:id="rId40"/>
    <p:sldId id="1091"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 initials="S" lastIdx="1" clrIdx="0">
    <p:extLst>
      <p:ext uri="{19B8F6BF-5375-455C-9EA6-DF929625EA0E}">
        <p15:presenceInfo xmlns:p15="http://schemas.microsoft.com/office/powerpoint/2012/main" userId="S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DBEC"/>
    <a:srgbClr val="C00300"/>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6404" autoAdjust="0"/>
  </p:normalViewPr>
  <p:slideViewPr>
    <p:cSldViewPr snapToGrid="0" snapToObjects="1">
      <p:cViewPr varScale="1">
        <p:scale>
          <a:sx n="110" d="100"/>
          <a:sy n="110" d="100"/>
        </p:scale>
        <p:origin x="1512" y="96"/>
      </p:cViewPr>
      <p:guideLst/>
    </p:cSldViewPr>
  </p:slideViewPr>
  <p:outlineViewPr>
    <p:cViewPr>
      <p:scale>
        <a:sx n="33" d="100"/>
        <a:sy n="33" d="100"/>
      </p:scale>
      <p:origin x="0" y="-4284"/>
    </p:cViewPr>
  </p:outlineViewPr>
  <p:notesTextViewPr>
    <p:cViewPr>
      <p:scale>
        <a:sx n="1" d="1"/>
        <a:sy n="1" d="1"/>
      </p:scale>
      <p:origin x="0" y="0"/>
    </p:cViewPr>
  </p:notesTextViewPr>
  <p:sorterViewPr>
    <p:cViewPr>
      <p:scale>
        <a:sx n="100" d="100"/>
        <a:sy n="100" d="100"/>
      </p:scale>
      <p:origin x="0" y="-61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2913549868766409E-2"/>
          <c:y val="0.13535119381485947"/>
          <c:w val="0.9025031167979003"/>
          <c:h val="0.66460339141330715"/>
        </c:manualLayout>
      </c:layout>
      <c:bar3DChart>
        <c:barDir val="col"/>
        <c:grouping val="stacked"/>
        <c:varyColors val="0"/>
        <c:ser>
          <c:idx val="0"/>
          <c:order val="0"/>
          <c:tx>
            <c:strRef>
              <c:f>Sayfa1!$B$1</c:f>
              <c:strCache>
                <c:ptCount val="1"/>
                <c:pt idx="0">
                  <c:v>Açık İhale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Sayfa1!$A$2:$A$6</c:f>
              <c:numCache>
                <c:formatCode>General</c:formatCode>
                <c:ptCount val="5"/>
                <c:pt idx="0">
                  <c:v>2019</c:v>
                </c:pt>
                <c:pt idx="1">
                  <c:v>2020</c:v>
                </c:pt>
                <c:pt idx="2">
                  <c:v>2021</c:v>
                </c:pt>
                <c:pt idx="3">
                  <c:v>2022</c:v>
                </c:pt>
              </c:numCache>
            </c:numRef>
          </c:cat>
          <c:val>
            <c:numRef>
              <c:f>Sayfa1!$B$2:$B$6</c:f>
              <c:numCache>
                <c:formatCode>General</c:formatCode>
                <c:ptCount val="5"/>
                <c:pt idx="0">
                  <c:v>80</c:v>
                </c:pt>
                <c:pt idx="1">
                  <c:v>100</c:v>
                </c:pt>
                <c:pt idx="2">
                  <c:v>90</c:v>
                </c:pt>
                <c:pt idx="3">
                  <c:v>85</c:v>
                </c:pt>
              </c:numCache>
            </c:numRef>
          </c:val>
          <c:extLst>
            <c:ext xmlns:c16="http://schemas.microsoft.com/office/drawing/2014/chart" uri="{C3380CC4-5D6E-409C-BE32-E72D297353CC}">
              <c16:uniqueId val="{00000000-6944-4ADB-A9BD-A5286600268D}"/>
            </c:ext>
          </c:extLst>
        </c:ser>
        <c:ser>
          <c:idx val="1"/>
          <c:order val="1"/>
          <c:tx>
            <c:strRef>
              <c:f>Sayfa1!$C$1</c:f>
              <c:strCache>
                <c:ptCount val="1"/>
                <c:pt idx="0">
                  <c:v>Pazarlık İhalesi</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Sayfa1!$A$2:$A$6</c:f>
              <c:numCache>
                <c:formatCode>General</c:formatCode>
                <c:ptCount val="5"/>
                <c:pt idx="0">
                  <c:v>2019</c:v>
                </c:pt>
                <c:pt idx="1">
                  <c:v>2020</c:v>
                </c:pt>
                <c:pt idx="2">
                  <c:v>2021</c:v>
                </c:pt>
                <c:pt idx="3">
                  <c:v>2022</c:v>
                </c:pt>
              </c:numCache>
            </c:numRef>
          </c:cat>
          <c:val>
            <c:numRef>
              <c:f>Sayfa1!$C$2:$C$6</c:f>
              <c:numCache>
                <c:formatCode>General</c:formatCode>
                <c:ptCount val="5"/>
                <c:pt idx="0">
                  <c:v>20</c:v>
                </c:pt>
                <c:pt idx="1">
                  <c:v>0</c:v>
                </c:pt>
                <c:pt idx="2">
                  <c:v>10</c:v>
                </c:pt>
                <c:pt idx="3">
                  <c:v>15</c:v>
                </c:pt>
              </c:numCache>
            </c:numRef>
          </c:val>
          <c:extLst>
            <c:ext xmlns:c16="http://schemas.microsoft.com/office/drawing/2014/chart" uri="{C3380CC4-5D6E-409C-BE32-E72D297353CC}">
              <c16:uniqueId val="{00000001-6944-4ADB-A9BD-A5286600268D}"/>
            </c:ext>
          </c:extLst>
        </c:ser>
        <c:ser>
          <c:idx val="2"/>
          <c:order val="2"/>
          <c:tx>
            <c:strRef>
              <c:f>Sayfa1!$D$1</c:f>
              <c:strCache>
                <c:ptCount val="1"/>
                <c:pt idx="0">
                  <c:v>Belli İstekliler Arasında İhale</c:v>
                </c:pt>
              </c:strCache>
            </c:strRef>
          </c:tx>
          <c:spPr>
            <a:solidFill>
              <a:schemeClr val="accent3"/>
            </a:solidFill>
            <a:ln>
              <a:noFill/>
            </a:ln>
            <a:effectLst>
              <a:outerShdw blurRad="50800" dist="50800" dir="5400000" algn="ctr" rotWithShape="0">
                <a:schemeClr val="accent1">
                  <a:lumMod val="75000"/>
                </a:scheme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Sayfa1!$A$2:$A$6</c:f>
              <c:numCache>
                <c:formatCode>General</c:formatCode>
                <c:ptCount val="5"/>
                <c:pt idx="0">
                  <c:v>2019</c:v>
                </c:pt>
                <c:pt idx="1">
                  <c:v>2020</c:v>
                </c:pt>
                <c:pt idx="2">
                  <c:v>2021</c:v>
                </c:pt>
                <c:pt idx="3">
                  <c:v>2022</c:v>
                </c:pt>
              </c:numCache>
            </c:numRef>
          </c:cat>
          <c:val>
            <c:numRef>
              <c:f>Sayfa1!$D$2:$D$6</c:f>
              <c:numCache>
                <c:formatCode>General</c:formatCode>
                <c:ptCount val="5"/>
                <c:pt idx="0">
                  <c:v>0</c:v>
                </c:pt>
                <c:pt idx="1">
                  <c:v>0</c:v>
                </c:pt>
                <c:pt idx="2">
                  <c:v>0</c:v>
                </c:pt>
                <c:pt idx="3">
                  <c:v>0</c:v>
                </c:pt>
              </c:numCache>
            </c:numRef>
          </c:val>
          <c:extLst>
            <c:ext xmlns:c16="http://schemas.microsoft.com/office/drawing/2014/chart" uri="{C3380CC4-5D6E-409C-BE32-E72D297353CC}">
              <c16:uniqueId val="{00000002-6944-4ADB-A9BD-A5286600268D}"/>
            </c:ext>
          </c:extLst>
        </c:ser>
        <c:dLbls>
          <c:showLegendKey val="0"/>
          <c:showVal val="1"/>
          <c:showCatName val="0"/>
          <c:showSerName val="0"/>
          <c:showPercent val="0"/>
          <c:showBubbleSize val="0"/>
        </c:dLbls>
        <c:gapWidth val="79"/>
        <c:shape val="cylinder"/>
        <c:axId val="173178016"/>
        <c:axId val="173178576"/>
        <c:axId val="0"/>
      </c:bar3DChart>
      <c:catAx>
        <c:axId val="1731780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tr-TR"/>
          </a:p>
        </c:txPr>
        <c:crossAx val="173178576"/>
        <c:crosses val="autoZero"/>
        <c:auto val="1"/>
        <c:lblAlgn val="ctr"/>
        <c:lblOffset val="100"/>
        <c:noMultiLvlLbl val="0"/>
      </c:catAx>
      <c:valAx>
        <c:axId val="173178576"/>
        <c:scaling>
          <c:orientation val="minMax"/>
        </c:scaling>
        <c:delete val="1"/>
        <c:axPos val="l"/>
        <c:numFmt formatCode="General" sourceLinked="1"/>
        <c:majorTickMark val="none"/>
        <c:minorTickMark val="none"/>
        <c:tickLblPos val="nextTo"/>
        <c:crossAx val="173178016"/>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tr-TR"/>
          </a:p>
        </c:txPr>
      </c:legendEntry>
      <c:legendEntry>
        <c:idx val="1"/>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tr-TR"/>
          </a:p>
        </c:txPr>
      </c:legendEntry>
      <c:legendEntry>
        <c:idx val="2"/>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tr-TR"/>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7496883202099732E-2"/>
          <c:y val="0.13535119381485947"/>
          <c:w val="0.9025031167979003"/>
          <c:h val="0.66460339141330715"/>
        </c:manualLayout>
      </c:layout>
      <c:bar3DChart>
        <c:barDir val="col"/>
        <c:grouping val="stacked"/>
        <c:varyColors val="0"/>
        <c:ser>
          <c:idx val="0"/>
          <c:order val="0"/>
          <c:tx>
            <c:strRef>
              <c:f>Sayfa1!$B$1</c:f>
              <c:strCache>
                <c:ptCount val="1"/>
                <c:pt idx="0">
                  <c:v>Yapım İşi</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Sayfa1!$A$2:$A$6</c:f>
              <c:numCache>
                <c:formatCode>General</c:formatCode>
                <c:ptCount val="5"/>
                <c:pt idx="0">
                  <c:v>2019</c:v>
                </c:pt>
                <c:pt idx="1">
                  <c:v>2020</c:v>
                </c:pt>
                <c:pt idx="2">
                  <c:v>2021</c:v>
                </c:pt>
                <c:pt idx="3">
                  <c:v>2022</c:v>
                </c:pt>
              </c:numCache>
            </c:numRef>
          </c:cat>
          <c:val>
            <c:numRef>
              <c:f>Sayfa1!$B$2:$B$6</c:f>
              <c:numCache>
                <c:formatCode>General</c:formatCode>
                <c:ptCount val="5"/>
                <c:pt idx="0">
                  <c:v>22</c:v>
                </c:pt>
                <c:pt idx="1">
                  <c:v>41</c:v>
                </c:pt>
                <c:pt idx="2">
                  <c:v>30</c:v>
                </c:pt>
                <c:pt idx="3">
                  <c:v>54</c:v>
                </c:pt>
              </c:numCache>
            </c:numRef>
          </c:val>
          <c:extLst>
            <c:ext xmlns:c16="http://schemas.microsoft.com/office/drawing/2014/chart" uri="{C3380CC4-5D6E-409C-BE32-E72D297353CC}">
              <c16:uniqueId val="{00000000-6944-4ADB-A9BD-A5286600268D}"/>
            </c:ext>
          </c:extLst>
        </c:ser>
        <c:ser>
          <c:idx val="1"/>
          <c:order val="1"/>
          <c:tx>
            <c:strRef>
              <c:f>Sayfa1!$C$1</c:f>
              <c:strCache>
                <c:ptCount val="1"/>
                <c:pt idx="0">
                  <c:v>Mal Alımı</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Sayfa1!$A$2:$A$6</c:f>
              <c:numCache>
                <c:formatCode>General</c:formatCode>
                <c:ptCount val="5"/>
                <c:pt idx="0">
                  <c:v>2019</c:v>
                </c:pt>
                <c:pt idx="1">
                  <c:v>2020</c:v>
                </c:pt>
                <c:pt idx="2">
                  <c:v>2021</c:v>
                </c:pt>
                <c:pt idx="3">
                  <c:v>2022</c:v>
                </c:pt>
              </c:numCache>
            </c:numRef>
          </c:cat>
          <c:val>
            <c:numRef>
              <c:f>Sayfa1!$C$2:$C$6</c:f>
              <c:numCache>
                <c:formatCode>General</c:formatCode>
                <c:ptCount val="5"/>
                <c:pt idx="0">
                  <c:v>44</c:v>
                </c:pt>
                <c:pt idx="1">
                  <c:v>14</c:v>
                </c:pt>
                <c:pt idx="2">
                  <c:v>28</c:v>
                </c:pt>
                <c:pt idx="3">
                  <c:v>27</c:v>
                </c:pt>
              </c:numCache>
            </c:numRef>
          </c:val>
          <c:extLst>
            <c:ext xmlns:c16="http://schemas.microsoft.com/office/drawing/2014/chart" uri="{C3380CC4-5D6E-409C-BE32-E72D297353CC}">
              <c16:uniqueId val="{00000001-6944-4ADB-A9BD-A5286600268D}"/>
            </c:ext>
          </c:extLst>
        </c:ser>
        <c:ser>
          <c:idx val="2"/>
          <c:order val="2"/>
          <c:tx>
            <c:strRef>
              <c:f>Sayfa1!$D$1</c:f>
              <c:strCache>
                <c:ptCount val="1"/>
                <c:pt idx="0">
                  <c:v>Hizmet Alımı</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Sayfa1!$A$2:$A$6</c:f>
              <c:numCache>
                <c:formatCode>General</c:formatCode>
                <c:ptCount val="5"/>
                <c:pt idx="0">
                  <c:v>2019</c:v>
                </c:pt>
                <c:pt idx="1">
                  <c:v>2020</c:v>
                </c:pt>
                <c:pt idx="2">
                  <c:v>2021</c:v>
                </c:pt>
                <c:pt idx="3">
                  <c:v>2022</c:v>
                </c:pt>
              </c:numCache>
            </c:numRef>
          </c:cat>
          <c:val>
            <c:numRef>
              <c:f>Sayfa1!$D$2:$D$6</c:f>
              <c:numCache>
                <c:formatCode>General</c:formatCode>
                <c:ptCount val="5"/>
                <c:pt idx="0">
                  <c:v>34</c:v>
                </c:pt>
                <c:pt idx="1">
                  <c:v>45</c:v>
                </c:pt>
                <c:pt idx="2">
                  <c:v>42</c:v>
                </c:pt>
                <c:pt idx="3">
                  <c:v>19</c:v>
                </c:pt>
              </c:numCache>
            </c:numRef>
          </c:val>
          <c:extLst>
            <c:ext xmlns:c16="http://schemas.microsoft.com/office/drawing/2014/chart" uri="{C3380CC4-5D6E-409C-BE32-E72D297353CC}">
              <c16:uniqueId val="{00000002-6944-4ADB-A9BD-A5286600268D}"/>
            </c:ext>
          </c:extLst>
        </c:ser>
        <c:dLbls>
          <c:showLegendKey val="0"/>
          <c:showVal val="1"/>
          <c:showCatName val="0"/>
          <c:showSerName val="0"/>
          <c:showPercent val="0"/>
          <c:showBubbleSize val="0"/>
        </c:dLbls>
        <c:gapWidth val="79"/>
        <c:shape val="box"/>
        <c:axId val="173178016"/>
        <c:axId val="173178576"/>
        <c:axId val="0"/>
      </c:bar3DChart>
      <c:catAx>
        <c:axId val="1731780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1" i="0" u="none" strike="noStrike" kern="1200" cap="all" spc="120" normalizeH="0" baseline="0">
                <a:solidFill>
                  <a:schemeClr val="tx1">
                    <a:lumMod val="65000"/>
                    <a:lumOff val="35000"/>
                  </a:schemeClr>
                </a:solidFill>
                <a:latin typeface="+mn-lt"/>
                <a:ea typeface="+mn-ea"/>
                <a:cs typeface="+mn-cs"/>
              </a:defRPr>
            </a:pPr>
            <a:endParaRPr lang="tr-TR"/>
          </a:p>
        </c:txPr>
        <c:crossAx val="173178576"/>
        <c:crosses val="autoZero"/>
        <c:auto val="1"/>
        <c:lblAlgn val="ctr"/>
        <c:lblOffset val="100"/>
        <c:noMultiLvlLbl val="0"/>
      </c:catAx>
      <c:valAx>
        <c:axId val="173178576"/>
        <c:scaling>
          <c:orientation val="minMax"/>
        </c:scaling>
        <c:delete val="1"/>
        <c:axPos val="l"/>
        <c:numFmt formatCode="General" sourceLinked="1"/>
        <c:majorTickMark val="none"/>
        <c:minorTickMark val="none"/>
        <c:tickLblPos val="nextTo"/>
        <c:crossAx val="17317801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208FAA-A569-4902-BC09-48028C5900A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37475E7-1B66-4F75-908B-0AF2B462B1E9}">
      <dgm:prSet phldrT="[Metin]" custT="1"/>
      <dgm:spPr>
        <a:solidFill>
          <a:schemeClr val="accent2">
            <a:lumMod val="40000"/>
            <a:lumOff val="60000"/>
          </a:schemeClr>
        </a:solidFill>
      </dgm:spPr>
      <dgm:t>
        <a:bodyPr/>
        <a:lstStyle/>
        <a:p>
          <a:r>
            <a:rPr lang="tr-TR" sz="2000" b="1" dirty="0">
              <a:solidFill>
                <a:schemeClr val="tx1"/>
              </a:solidFill>
              <a:latin typeface="+mn-lt"/>
            </a:rPr>
            <a:t>Birincil Mevzuatlar (Kanunlar)</a:t>
          </a:r>
        </a:p>
      </dgm:t>
    </dgm:pt>
    <dgm:pt modelId="{B7B7964E-425B-4155-ACEB-8EFFA7A7404B}" type="parTrans" cxnId="{FE951268-7A34-4446-97CE-9FC747FDBFAA}">
      <dgm:prSet/>
      <dgm:spPr/>
      <dgm:t>
        <a:bodyPr/>
        <a:lstStyle/>
        <a:p>
          <a:endParaRPr lang="tr-TR"/>
        </a:p>
      </dgm:t>
    </dgm:pt>
    <dgm:pt modelId="{B3CDDF81-B960-4C84-A376-12B18E09E145}" type="sibTrans" cxnId="{FE951268-7A34-4446-97CE-9FC747FDBFAA}">
      <dgm:prSet/>
      <dgm:spPr/>
      <dgm:t>
        <a:bodyPr/>
        <a:lstStyle/>
        <a:p>
          <a:endParaRPr lang="tr-TR"/>
        </a:p>
      </dgm:t>
    </dgm:pt>
    <dgm:pt modelId="{19479534-E4FC-405D-A1F5-CFD7F60B7742}">
      <dgm:prSet phldrT="[Metin]" custT="1"/>
      <dgm:spPr>
        <a:solidFill>
          <a:schemeClr val="accent2">
            <a:lumMod val="40000"/>
            <a:lumOff val="60000"/>
          </a:schemeClr>
        </a:solidFill>
      </dgm:spPr>
      <dgm:t>
        <a:bodyPr/>
        <a:lstStyle/>
        <a:p>
          <a:r>
            <a:rPr lang="tr-TR" sz="2000" b="1" dirty="0">
              <a:solidFill>
                <a:schemeClr val="tx1"/>
              </a:solidFill>
            </a:rPr>
            <a:t>İkincil Mevzuatlar (Yönetmelikler)</a:t>
          </a:r>
        </a:p>
      </dgm:t>
    </dgm:pt>
    <dgm:pt modelId="{208D729B-0C4F-4242-BB90-D15FC1D956B2}" type="parTrans" cxnId="{D63A47B4-724D-4476-AE10-96BFFD8FB1FE}">
      <dgm:prSet/>
      <dgm:spPr/>
      <dgm:t>
        <a:bodyPr/>
        <a:lstStyle/>
        <a:p>
          <a:endParaRPr lang="tr-TR"/>
        </a:p>
      </dgm:t>
    </dgm:pt>
    <dgm:pt modelId="{0F4373DC-CA18-454A-96EE-300483E0091E}" type="sibTrans" cxnId="{D63A47B4-724D-4476-AE10-96BFFD8FB1FE}">
      <dgm:prSet/>
      <dgm:spPr/>
      <dgm:t>
        <a:bodyPr/>
        <a:lstStyle/>
        <a:p>
          <a:endParaRPr lang="tr-TR"/>
        </a:p>
      </dgm:t>
    </dgm:pt>
    <dgm:pt modelId="{0398A83A-5896-417B-95C4-2C374F8C48F8}">
      <dgm:prSet custT="1"/>
      <dgm:spPr>
        <a:solidFill>
          <a:schemeClr val="accent3">
            <a:lumMod val="40000"/>
            <a:lumOff val="60000"/>
            <a:alpha val="90000"/>
          </a:schemeClr>
        </a:solidFill>
      </dgm:spPr>
      <dgm:t>
        <a:bodyPr/>
        <a:lstStyle/>
        <a:p>
          <a:r>
            <a:rPr lang="tr-TR" sz="2000" b="0" dirty="0">
              <a:solidFill>
                <a:schemeClr val="tx1"/>
              </a:solidFill>
              <a:latin typeface="+mn-lt"/>
            </a:rPr>
            <a:t>Kamu İhale Kanunu</a:t>
          </a:r>
        </a:p>
      </dgm:t>
    </dgm:pt>
    <dgm:pt modelId="{44E8AC07-D014-41A3-BBCE-E9DB65924BDC}" type="parTrans" cxnId="{271C74DA-7720-4511-BC39-A66499788F7F}">
      <dgm:prSet/>
      <dgm:spPr/>
      <dgm:t>
        <a:bodyPr/>
        <a:lstStyle/>
        <a:p>
          <a:endParaRPr lang="tr-TR"/>
        </a:p>
      </dgm:t>
    </dgm:pt>
    <dgm:pt modelId="{3AC7BBF6-4F6C-47C4-BBBC-DC03B74A38BE}" type="sibTrans" cxnId="{271C74DA-7720-4511-BC39-A66499788F7F}">
      <dgm:prSet/>
      <dgm:spPr/>
      <dgm:t>
        <a:bodyPr/>
        <a:lstStyle/>
        <a:p>
          <a:endParaRPr lang="tr-TR"/>
        </a:p>
      </dgm:t>
    </dgm:pt>
    <dgm:pt modelId="{005A31E7-F948-42A9-869E-CB14ACC2B244}">
      <dgm:prSet custT="1"/>
      <dgm:spPr>
        <a:solidFill>
          <a:schemeClr val="accent3">
            <a:lumMod val="40000"/>
            <a:lumOff val="60000"/>
            <a:alpha val="90000"/>
          </a:schemeClr>
        </a:solidFill>
      </dgm:spPr>
      <dgm:t>
        <a:bodyPr/>
        <a:lstStyle/>
        <a:p>
          <a:r>
            <a:rPr lang="tr-TR" sz="2000" b="0" dirty="0">
              <a:solidFill>
                <a:schemeClr val="tx1"/>
              </a:solidFill>
              <a:latin typeface="+mn-lt"/>
            </a:rPr>
            <a:t>İhale Uygulama Yönetmelikleri</a:t>
          </a:r>
        </a:p>
      </dgm:t>
    </dgm:pt>
    <dgm:pt modelId="{A375C067-0BFB-408B-A50F-D86FC42F12FE}" type="parTrans" cxnId="{45554454-6262-49D1-9D90-6F8614F1E9B3}">
      <dgm:prSet/>
      <dgm:spPr/>
      <dgm:t>
        <a:bodyPr/>
        <a:lstStyle/>
        <a:p>
          <a:endParaRPr lang="tr-TR"/>
        </a:p>
      </dgm:t>
    </dgm:pt>
    <dgm:pt modelId="{D63956F9-CE7D-4D09-A8E9-79CF182081E7}" type="sibTrans" cxnId="{45554454-6262-49D1-9D90-6F8614F1E9B3}">
      <dgm:prSet/>
      <dgm:spPr/>
      <dgm:t>
        <a:bodyPr/>
        <a:lstStyle/>
        <a:p>
          <a:endParaRPr lang="tr-TR"/>
        </a:p>
      </dgm:t>
    </dgm:pt>
    <dgm:pt modelId="{2305F06F-9DE9-44DD-8E0E-581D44FA1692}">
      <dgm:prSet phldrT="[Metin]" custT="1"/>
      <dgm:spPr>
        <a:solidFill>
          <a:schemeClr val="accent2">
            <a:lumMod val="40000"/>
            <a:lumOff val="60000"/>
          </a:schemeClr>
        </a:solidFill>
      </dgm:spPr>
      <dgm:t>
        <a:bodyPr/>
        <a:lstStyle/>
        <a:p>
          <a:r>
            <a:rPr lang="tr-TR" sz="2000" b="1" dirty="0">
              <a:solidFill>
                <a:schemeClr val="tx1"/>
              </a:solidFill>
            </a:rPr>
            <a:t>Üçüncül Mevzuatlar (Tebliğler, FFK, Diğer)</a:t>
          </a:r>
        </a:p>
      </dgm:t>
    </dgm:pt>
    <dgm:pt modelId="{FE51B230-87DB-41A4-8FBA-39C56A60FE7B}" type="sibTrans" cxnId="{A7589F17-2D3F-4C18-A933-AACD2F315345}">
      <dgm:prSet/>
      <dgm:spPr/>
      <dgm:t>
        <a:bodyPr/>
        <a:lstStyle/>
        <a:p>
          <a:endParaRPr lang="tr-TR"/>
        </a:p>
      </dgm:t>
    </dgm:pt>
    <dgm:pt modelId="{17F41B77-8FAA-4AD8-8F8C-74CA98AA394B}" type="parTrans" cxnId="{A7589F17-2D3F-4C18-A933-AACD2F315345}">
      <dgm:prSet/>
      <dgm:spPr/>
      <dgm:t>
        <a:bodyPr/>
        <a:lstStyle/>
        <a:p>
          <a:endParaRPr lang="tr-TR"/>
        </a:p>
      </dgm:t>
    </dgm:pt>
    <dgm:pt modelId="{85C0A52E-81F7-4EE3-87DF-010A15CAEB43}">
      <dgm:prSet custT="1"/>
      <dgm:spPr>
        <a:solidFill>
          <a:schemeClr val="accent3">
            <a:lumMod val="40000"/>
            <a:lumOff val="60000"/>
            <a:alpha val="90000"/>
          </a:schemeClr>
        </a:solidFill>
      </dgm:spPr>
      <dgm:t>
        <a:bodyPr/>
        <a:lstStyle/>
        <a:p>
          <a:r>
            <a:rPr lang="tr-TR" sz="2000" b="0" i="0" dirty="0"/>
            <a:t>Kamu İhale Genel Tebliği</a:t>
          </a:r>
          <a:endParaRPr lang="tr-TR" sz="2000" dirty="0"/>
        </a:p>
      </dgm:t>
    </dgm:pt>
    <dgm:pt modelId="{A8F200A1-B643-4ECE-BF00-53DD949A03D1}" type="parTrans" cxnId="{5E3D13C0-5906-4210-8EE4-FDF247C18CE0}">
      <dgm:prSet/>
      <dgm:spPr/>
      <dgm:t>
        <a:bodyPr/>
        <a:lstStyle/>
        <a:p>
          <a:endParaRPr lang="tr-TR"/>
        </a:p>
      </dgm:t>
    </dgm:pt>
    <dgm:pt modelId="{792FD46C-E8CB-4F97-B80C-CA37776EAC30}" type="sibTrans" cxnId="{5E3D13C0-5906-4210-8EE4-FDF247C18CE0}">
      <dgm:prSet/>
      <dgm:spPr/>
      <dgm:t>
        <a:bodyPr/>
        <a:lstStyle/>
        <a:p>
          <a:endParaRPr lang="tr-TR"/>
        </a:p>
      </dgm:t>
    </dgm:pt>
    <dgm:pt modelId="{5A85BD29-5CDE-4252-99E9-4FC78A7B548D}">
      <dgm:prSet custT="1"/>
      <dgm:spPr>
        <a:solidFill>
          <a:schemeClr val="accent3">
            <a:lumMod val="40000"/>
            <a:lumOff val="60000"/>
            <a:alpha val="90000"/>
          </a:schemeClr>
        </a:solidFill>
      </dgm:spPr>
      <dgm:t>
        <a:bodyPr/>
        <a:lstStyle/>
        <a:p>
          <a:r>
            <a:rPr lang="tr-TR" sz="2000" b="0" dirty="0">
              <a:solidFill>
                <a:schemeClr val="tx1"/>
              </a:solidFill>
              <a:latin typeface="+mn-lt"/>
            </a:rPr>
            <a:t>Kamu İhale Sözleşmeleri Kanunu</a:t>
          </a:r>
        </a:p>
      </dgm:t>
    </dgm:pt>
    <dgm:pt modelId="{94A7FA38-7589-4C11-BF9A-073396E054C6}" type="parTrans" cxnId="{F3582A3E-5809-4427-A215-F167BCFD4167}">
      <dgm:prSet/>
      <dgm:spPr/>
      <dgm:t>
        <a:bodyPr/>
        <a:lstStyle/>
        <a:p>
          <a:endParaRPr lang="tr-TR"/>
        </a:p>
      </dgm:t>
    </dgm:pt>
    <dgm:pt modelId="{431E3224-A872-4F17-8B25-EBAE20545239}" type="sibTrans" cxnId="{F3582A3E-5809-4427-A215-F167BCFD4167}">
      <dgm:prSet/>
      <dgm:spPr/>
      <dgm:t>
        <a:bodyPr/>
        <a:lstStyle/>
        <a:p>
          <a:endParaRPr lang="tr-TR"/>
        </a:p>
      </dgm:t>
    </dgm:pt>
    <dgm:pt modelId="{34757971-A00B-4C73-B994-836A9175ADB0}">
      <dgm:prSet custT="1"/>
      <dgm:spPr>
        <a:solidFill>
          <a:schemeClr val="accent3">
            <a:lumMod val="40000"/>
            <a:lumOff val="60000"/>
            <a:alpha val="90000"/>
          </a:schemeClr>
        </a:solidFill>
      </dgm:spPr>
      <dgm:t>
        <a:bodyPr/>
        <a:lstStyle/>
        <a:p>
          <a:r>
            <a:rPr lang="tr-TR" sz="2000" b="0" dirty="0">
              <a:solidFill>
                <a:schemeClr val="tx1"/>
              </a:solidFill>
              <a:latin typeface="+mn-lt"/>
            </a:rPr>
            <a:t>Muayene ve Kabul Yönetmelikleri</a:t>
          </a:r>
        </a:p>
      </dgm:t>
    </dgm:pt>
    <dgm:pt modelId="{9283033A-B958-46FF-BD2B-35AE18E00C71}" type="parTrans" cxnId="{E64D6E99-7CC6-4C32-A6EB-D14F24AADAEE}">
      <dgm:prSet/>
      <dgm:spPr/>
      <dgm:t>
        <a:bodyPr/>
        <a:lstStyle/>
        <a:p>
          <a:endParaRPr lang="tr-TR"/>
        </a:p>
      </dgm:t>
    </dgm:pt>
    <dgm:pt modelId="{211C6B97-1CE8-4E3E-ADB4-B68E721F16E2}" type="sibTrans" cxnId="{E64D6E99-7CC6-4C32-A6EB-D14F24AADAEE}">
      <dgm:prSet/>
      <dgm:spPr/>
      <dgm:t>
        <a:bodyPr/>
        <a:lstStyle/>
        <a:p>
          <a:endParaRPr lang="tr-TR"/>
        </a:p>
      </dgm:t>
    </dgm:pt>
    <dgm:pt modelId="{8ECBA7E0-D808-446B-A4C7-885BA02AC8F6}">
      <dgm:prSet custT="1"/>
      <dgm:spPr>
        <a:solidFill>
          <a:schemeClr val="accent3">
            <a:lumMod val="40000"/>
            <a:lumOff val="60000"/>
            <a:alpha val="90000"/>
          </a:schemeClr>
        </a:solidFill>
      </dgm:spPr>
      <dgm:t>
        <a:bodyPr/>
        <a:lstStyle/>
        <a:p>
          <a:r>
            <a:rPr lang="tr-TR" sz="2000" b="0" dirty="0">
              <a:solidFill>
                <a:schemeClr val="tx1"/>
              </a:solidFill>
              <a:latin typeface="+mn-lt"/>
            </a:rPr>
            <a:t>İhalelere Yönelik Başvurular Hakkında Yönetmelik</a:t>
          </a:r>
        </a:p>
      </dgm:t>
    </dgm:pt>
    <dgm:pt modelId="{3760B0CE-C664-4934-9543-B68E8E5F6ADC}" type="parTrans" cxnId="{19F510A2-EFE4-4C2B-B1E1-D913A6CBE844}">
      <dgm:prSet/>
      <dgm:spPr/>
      <dgm:t>
        <a:bodyPr/>
        <a:lstStyle/>
        <a:p>
          <a:endParaRPr lang="tr-TR"/>
        </a:p>
      </dgm:t>
    </dgm:pt>
    <dgm:pt modelId="{7FB57E59-E42A-4BA6-867E-720CF14ADB05}" type="sibTrans" cxnId="{19F510A2-EFE4-4C2B-B1E1-D913A6CBE844}">
      <dgm:prSet/>
      <dgm:spPr/>
      <dgm:t>
        <a:bodyPr/>
        <a:lstStyle/>
        <a:p>
          <a:endParaRPr lang="tr-TR"/>
        </a:p>
      </dgm:t>
    </dgm:pt>
    <dgm:pt modelId="{41FEA712-21DD-4020-A6C3-70D0A7D80BE6}">
      <dgm:prSet custT="1"/>
      <dgm:spPr>
        <a:solidFill>
          <a:schemeClr val="accent3">
            <a:lumMod val="40000"/>
            <a:lumOff val="60000"/>
            <a:alpha val="90000"/>
          </a:schemeClr>
        </a:solidFill>
      </dgm:spPr>
      <dgm:t>
        <a:bodyPr/>
        <a:lstStyle/>
        <a:p>
          <a:r>
            <a:rPr lang="tr-TR" sz="2000" b="0" i="0" dirty="0"/>
            <a:t>Fiyat Farkı Esasları</a:t>
          </a:r>
          <a:endParaRPr lang="tr-TR" sz="2000" dirty="0"/>
        </a:p>
      </dgm:t>
    </dgm:pt>
    <dgm:pt modelId="{D0FD6336-F9B4-4B7F-9D01-EB278A717C1C}" type="parTrans" cxnId="{CEBBC848-85F9-4A70-94A6-DCC147574427}">
      <dgm:prSet/>
      <dgm:spPr/>
      <dgm:t>
        <a:bodyPr/>
        <a:lstStyle/>
        <a:p>
          <a:endParaRPr lang="tr-TR"/>
        </a:p>
      </dgm:t>
    </dgm:pt>
    <dgm:pt modelId="{D0BC1039-2A95-41CD-B783-F69001DD4302}" type="sibTrans" cxnId="{CEBBC848-85F9-4A70-94A6-DCC147574427}">
      <dgm:prSet/>
      <dgm:spPr/>
      <dgm:t>
        <a:bodyPr/>
        <a:lstStyle/>
        <a:p>
          <a:endParaRPr lang="tr-TR"/>
        </a:p>
      </dgm:t>
    </dgm:pt>
    <dgm:pt modelId="{F01B89DB-B4F7-4FA0-93DB-68B92EBBF698}">
      <dgm:prSet custT="1"/>
      <dgm:spPr>
        <a:solidFill>
          <a:schemeClr val="accent3">
            <a:lumMod val="40000"/>
            <a:lumOff val="60000"/>
            <a:alpha val="90000"/>
          </a:schemeClr>
        </a:solidFill>
      </dgm:spPr>
      <dgm:t>
        <a:bodyPr/>
        <a:lstStyle/>
        <a:p>
          <a:r>
            <a:rPr lang="tr-TR" sz="2000" b="0" i="0" u="none" dirty="0"/>
            <a:t>İhalelere Yönelik Başvurular Hakkında Tebliğ</a:t>
          </a:r>
          <a:endParaRPr lang="tr-TR" sz="2000" dirty="0"/>
        </a:p>
      </dgm:t>
    </dgm:pt>
    <dgm:pt modelId="{586BF79A-E903-4A5C-9F9F-985F595C9A39}" type="parTrans" cxnId="{A184EE52-C879-40FF-9030-12D7E266961B}">
      <dgm:prSet/>
      <dgm:spPr/>
      <dgm:t>
        <a:bodyPr/>
        <a:lstStyle/>
        <a:p>
          <a:endParaRPr lang="tr-TR"/>
        </a:p>
      </dgm:t>
    </dgm:pt>
    <dgm:pt modelId="{458E98C8-F628-4974-941B-AC5A02B13295}" type="sibTrans" cxnId="{A184EE52-C879-40FF-9030-12D7E266961B}">
      <dgm:prSet/>
      <dgm:spPr/>
      <dgm:t>
        <a:bodyPr/>
        <a:lstStyle/>
        <a:p>
          <a:endParaRPr lang="tr-TR"/>
        </a:p>
      </dgm:t>
    </dgm:pt>
    <dgm:pt modelId="{6DE008C0-281D-47C7-ABF1-3489ACB1859D}" type="pres">
      <dgm:prSet presAssocID="{F7208FAA-A569-4902-BC09-48028C5900A0}" presName="linear" presStyleCnt="0">
        <dgm:presLayoutVars>
          <dgm:dir/>
          <dgm:animLvl val="lvl"/>
          <dgm:resizeHandles val="exact"/>
        </dgm:presLayoutVars>
      </dgm:prSet>
      <dgm:spPr/>
    </dgm:pt>
    <dgm:pt modelId="{2F0FB935-5EE5-4497-B8ED-60410A1072CB}" type="pres">
      <dgm:prSet presAssocID="{A37475E7-1B66-4F75-908B-0AF2B462B1E9}" presName="parentLin" presStyleCnt="0"/>
      <dgm:spPr/>
    </dgm:pt>
    <dgm:pt modelId="{A65D1178-8227-41DE-818D-42C6F3495119}" type="pres">
      <dgm:prSet presAssocID="{A37475E7-1B66-4F75-908B-0AF2B462B1E9}" presName="parentLeftMargin" presStyleLbl="node1" presStyleIdx="0" presStyleCnt="3"/>
      <dgm:spPr/>
    </dgm:pt>
    <dgm:pt modelId="{1F35D231-D641-4323-8369-A943595A5AB3}" type="pres">
      <dgm:prSet presAssocID="{A37475E7-1B66-4F75-908B-0AF2B462B1E9}" presName="parentText" presStyleLbl="node1" presStyleIdx="0" presStyleCnt="3">
        <dgm:presLayoutVars>
          <dgm:chMax val="0"/>
          <dgm:bulletEnabled val="1"/>
        </dgm:presLayoutVars>
      </dgm:prSet>
      <dgm:spPr/>
    </dgm:pt>
    <dgm:pt modelId="{E2378DF2-FB58-49CC-993B-5D6C7A275E31}" type="pres">
      <dgm:prSet presAssocID="{A37475E7-1B66-4F75-908B-0AF2B462B1E9}" presName="negativeSpace" presStyleCnt="0"/>
      <dgm:spPr/>
    </dgm:pt>
    <dgm:pt modelId="{1C8CA888-43E6-49AB-9E2B-7EA3F5D9A8BC}" type="pres">
      <dgm:prSet presAssocID="{A37475E7-1B66-4F75-908B-0AF2B462B1E9}" presName="childText" presStyleLbl="conFgAcc1" presStyleIdx="0" presStyleCnt="3" custLinFactNeighborY="6383">
        <dgm:presLayoutVars>
          <dgm:bulletEnabled val="1"/>
        </dgm:presLayoutVars>
      </dgm:prSet>
      <dgm:spPr/>
    </dgm:pt>
    <dgm:pt modelId="{9A27F250-C19D-49DA-9555-676BF5CAE381}" type="pres">
      <dgm:prSet presAssocID="{B3CDDF81-B960-4C84-A376-12B18E09E145}" presName="spaceBetweenRectangles" presStyleCnt="0"/>
      <dgm:spPr/>
    </dgm:pt>
    <dgm:pt modelId="{8B3D95F9-BE19-4093-B675-9FF8C3DEA37D}" type="pres">
      <dgm:prSet presAssocID="{19479534-E4FC-405D-A1F5-CFD7F60B7742}" presName="parentLin" presStyleCnt="0"/>
      <dgm:spPr/>
    </dgm:pt>
    <dgm:pt modelId="{1DBECA43-F45F-4927-8122-3EC1471BCC9C}" type="pres">
      <dgm:prSet presAssocID="{19479534-E4FC-405D-A1F5-CFD7F60B7742}" presName="parentLeftMargin" presStyleLbl="node1" presStyleIdx="0" presStyleCnt="3"/>
      <dgm:spPr/>
    </dgm:pt>
    <dgm:pt modelId="{6E566F5A-46BE-4059-9375-8FE8B43B4BA5}" type="pres">
      <dgm:prSet presAssocID="{19479534-E4FC-405D-A1F5-CFD7F60B7742}" presName="parentText" presStyleLbl="node1" presStyleIdx="1" presStyleCnt="3">
        <dgm:presLayoutVars>
          <dgm:chMax val="0"/>
          <dgm:bulletEnabled val="1"/>
        </dgm:presLayoutVars>
      </dgm:prSet>
      <dgm:spPr/>
    </dgm:pt>
    <dgm:pt modelId="{871CB2E2-CB0C-4B36-BE14-8B2AE117C825}" type="pres">
      <dgm:prSet presAssocID="{19479534-E4FC-405D-A1F5-CFD7F60B7742}" presName="negativeSpace" presStyleCnt="0"/>
      <dgm:spPr/>
    </dgm:pt>
    <dgm:pt modelId="{C1F67806-96C6-4109-9923-61AF5584D18D}" type="pres">
      <dgm:prSet presAssocID="{19479534-E4FC-405D-A1F5-CFD7F60B7742}" presName="childText" presStyleLbl="conFgAcc1" presStyleIdx="1" presStyleCnt="3">
        <dgm:presLayoutVars>
          <dgm:bulletEnabled val="1"/>
        </dgm:presLayoutVars>
      </dgm:prSet>
      <dgm:spPr/>
    </dgm:pt>
    <dgm:pt modelId="{B765D8E1-82C1-45D1-BD1A-F2271105551E}" type="pres">
      <dgm:prSet presAssocID="{0F4373DC-CA18-454A-96EE-300483E0091E}" presName="spaceBetweenRectangles" presStyleCnt="0"/>
      <dgm:spPr/>
    </dgm:pt>
    <dgm:pt modelId="{B07EF304-78A1-492E-BC4A-7AD56A36A433}" type="pres">
      <dgm:prSet presAssocID="{2305F06F-9DE9-44DD-8E0E-581D44FA1692}" presName="parentLin" presStyleCnt="0"/>
      <dgm:spPr/>
    </dgm:pt>
    <dgm:pt modelId="{5B0AA8D0-B89A-4AEB-9028-DF1460FD3BA3}" type="pres">
      <dgm:prSet presAssocID="{2305F06F-9DE9-44DD-8E0E-581D44FA1692}" presName="parentLeftMargin" presStyleLbl="node1" presStyleIdx="1" presStyleCnt="3"/>
      <dgm:spPr/>
    </dgm:pt>
    <dgm:pt modelId="{C7C4E9D1-1527-4ECE-9199-E198CB3425B0}" type="pres">
      <dgm:prSet presAssocID="{2305F06F-9DE9-44DD-8E0E-581D44FA1692}" presName="parentText" presStyleLbl="node1" presStyleIdx="2" presStyleCnt="3">
        <dgm:presLayoutVars>
          <dgm:chMax val="0"/>
          <dgm:bulletEnabled val="1"/>
        </dgm:presLayoutVars>
      </dgm:prSet>
      <dgm:spPr/>
    </dgm:pt>
    <dgm:pt modelId="{ACA518B1-3271-406B-A04E-4C0949A5E11D}" type="pres">
      <dgm:prSet presAssocID="{2305F06F-9DE9-44DD-8E0E-581D44FA1692}" presName="negativeSpace" presStyleCnt="0"/>
      <dgm:spPr/>
    </dgm:pt>
    <dgm:pt modelId="{E601B1F1-3D2F-4BFD-A0A2-329593AB83F0}" type="pres">
      <dgm:prSet presAssocID="{2305F06F-9DE9-44DD-8E0E-581D44FA1692}" presName="childText" presStyleLbl="conFgAcc1" presStyleIdx="2" presStyleCnt="3">
        <dgm:presLayoutVars>
          <dgm:bulletEnabled val="1"/>
        </dgm:presLayoutVars>
      </dgm:prSet>
      <dgm:spPr/>
    </dgm:pt>
  </dgm:ptLst>
  <dgm:cxnLst>
    <dgm:cxn modelId="{24531503-4230-43CD-893A-B77E2A8CF965}" type="presOf" srcId="{2305F06F-9DE9-44DD-8E0E-581D44FA1692}" destId="{5B0AA8D0-B89A-4AEB-9028-DF1460FD3BA3}" srcOrd="0" destOrd="0" presId="urn:microsoft.com/office/officeart/2005/8/layout/list1"/>
    <dgm:cxn modelId="{D3A5D10B-3138-4B2F-9AC9-C6A6639EABD3}" type="presOf" srcId="{34757971-A00B-4C73-B994-836A9175ADB0}" destId="{C1F67806-96C6-4109-9923-61AF5584D18D}" srcOrd="0" destOrd="1" presId="urn:microsoft.com/office/officeart/2005/8/layout/list1"/>
    <dgm:cxn modelId="{80F4B70C-CB9A-4D11-A24D-3CCE7E7E6185}" type="presOf" srcId="{F01B89DB-B4F7-4FA0-93DB-68B92EBBF698}" destId="{E601B1F1-3D2F-4BFD-A0A2-329593AB83F0}" srcOrd="0" destOrd="1" presId="urn:microsoft.com/office/officeart/2005/8/layout/list1"/>
    <dgm:cxn modelId="{A7589F17-2D3F-4C18-A933-AACD2F315345}" srcId="{F7208FAA-A569-4902-BC09-48028C5900A0}" destId="{2305F06F-9DE9-44DD-8E0E-581D44FA1692}" srcOrd="2" destOrd="0" parTransId="{17F41B77-8FAA-4AD8-8F8C-74CA98AA394B}" sibTransId="{FE51B230-87DB-41A4-8FBA-39C56A60FE7B}"/>
    <dgm:cxn modelId="{51763D33-405D-4A78-9524-55DE391572BB}" type="presOf" srcId="{2305F06F-9DE9-44DD-8E0E-581D44FA1692}" destId="{C7C4E9D1-1527-4ECE-9199-E198CB3425B0}" srcOrd="1" destOrd="0" presId="urn:microsoft.com/office/officeart/2005/8/layout/list1"/>
    <dgm:cxn modelId="{41571934-B6F4-4F66-A79F-C46734C1753B}" type="presOf" srcId="{0398A83A-5896-417B-95C4-2C374F8C48F8}" destId="{1C8CA888-43E6-49AB-9E2B-7EA3F5D9A8BC}" srcOrd="0" destOrd="0" presId="urn:microsoft.com/office/officeart/2005/8/layout/list1"/>
    <dgm:cxn modelId="{F3582A3E-5809-4427-A215-F167BCFD4167}" srcId="{A37475E7-1B66-4F75-908B-0AF2B462B1E9}" destId="{5A85BD29-5CDE-4252-99E9-4FC78A7B548D}" srcOrd="1" destOrd="0" parTransId="{94A7FA38-7589-4C11-BF9A-073396E054C6}" sibTransId="{431E3224-A872-4F17-8B25-EBAE20545239}"/>
    <dgm:cxn modelId="{FE951268-7A34-4446-97CE-9FC747FDBFAA}" srcId="{F7208FAA-A569-4902-BC09-48028C5900A0}" destId="{A37475E7-1B66-4F75-908B-0AF2B462B1E9}" srcOrd="0" destOrd="0" parTransId="{B7B7964E-425B-4155-ACEB-8EFFA7A7404B}" sibTransId="{B3CDDF81-B960-4C84-A376-12B18E09E145}"/>
    <dgm:cxn modelId="{CEBBC848-85F9-4A70-94A6-DCC147574427}" srcId="{2305F06F-9DE9-44DD-8E0E-581D44FA1692}" destId="{41FEA712-21DD-4020-A6C3-70D0A7D80BE6}" srcOrd="2" destOrd="0" parTransId="{D0FD6336-F9B4-4B7F-9D01-EB278A717C1C}" sibTransId="{D0BC1039-2A95-41CD-B783-F69001DD4302}"/>
    <dgm:cxn modelId="{F234F76E-749E-488D-BD6F-138ED5EFBE8D}" type="presOf" srcId="{85C0A52E-81F7-4EE3-87DF-010A15CAEB43}" destId="{E601B1F1-3D2F-4BFD-A0A2-329593AB83F0}" srcOrd="0" destOrd="0" presId="urn:microsoft.com/office/officeart/2005/8/layout/list1"/>
    <dgm:cxn modelId="{A184EE52-C879-40FF-9030-12D7E266961B}" srcId="{2305F06F-9DE9-44DD-8E0E-581D44FA1692}" destId="{F01B89DB-B4F7-4FA0-93DB-68B92EBBF698}" srcOrd="1" destOrd="0" parTransId="{586BF79A-E903-4A5C-9F9F-985F595C9A39}" sibTransId="{458E98C8-F628-4974-941B-AC5A02B13295}"/>
    <dgm:cxn modelId="{45554454-6262-49D1-9D90-6F8614F1E9B3}" srcId="{19479534-E4FC-405D-A1F5-CFD7F60B7742}" destId="{005A31E7-F948-42A9-869E-CB14ACC2B244}" srcOrd="0" destOrd="0" parTransId="{A375C067-0BFB-408B-A50F-D86FC42F12FE}" sibTransId="{D63956F9-CE7D-4D09-A8E9-79CF182081E7}"/>
    <dgm:cxn modelId="{F056BE77-27B9-4E6C-82DE-DC63AF90F280}" type="presOf" srcId="{8ECBA7E0-D808-446B-A4C7-885BA02AC8F6}" destId="{C1F67806-96C6-4109-9923-61AF5584D18D}" srcOrd="0" destOrd="2" presId="urn:microsoft.com/office/officeart/2005/8/layout/list1"/>
    <dgm:cxn modelId="{5777E979-28D3-4D62-817D-E4B9BF18C7D3}" type="presOf" srcId="{A37475E7-1B66-4F75-908B-0AF2B462B1E9}" destId="{A65D1178-8227-41DE-818D-42C6F3495119}" srcOrd="0" destOrd="0" presId="urn:microsoft.com/office/officeart/2005/8/layout/list1"/>
    <dgm:cxn modelId="{0B2C235A-2EC7-4DE6-88CE-7A63553F2E07}" type="presOf" srcId="{F7208FAA-A569-4902-BC09-48028C5900A0}" destId="{6DE008C0-281D-47C7-ABF1-3489ACB1859D}" srcOrd="0" destOrd="0" presId="urn:microsoft.com/office/officeart/2005/8/layout/list1"/>
    <dgm:cxn modelId="{D4236594-6059-4A96-AC8B-E9AC14CB55B6}" type="presOf" srcId="{41FEA712-21DD-4020-A6C3-70D0A7D80BE6}" destId="{E601B1F1-3D2F-4BFD-A0A2-329593AB83F0}" srcOrd="0" destOrd="2" presId="urn:microsoft.com/office/officeart/2005/8/layout/list1"/>
    <dgm:cxn modelId="{E64D6E99-7CC6-4C32-A6EB-D14F24AADAEE}" srcId="{19479534-E4FC-405D-A1F5-CFD7F60B7742}" destId="{34757971-A00B-4C73-B994-836A9175ADB0}" srcOrd="1" destOrd="0" parTransId="{9283033A-B958-46FF-BD2B-35AE18E00C71}" sibTransId="{211C6B97-1CE8-4E3E-ADB4-B68E721F16E2}"/>
    <dgm:cxn modelId="{19F510A2-EFE4-4C2B-B1E1-D913A6CBE844}" srcId="{19479534-E4FC-405D-A1F5-CFD7F60B7742}" destId="{8ECBA7E0-D808-446B-A4C7-885BA02AC8F6}" srcOrd="2" destOrd="0" parTransId="{3760B0CE-C664-4934-9543-B68E8E5F6ADC}" sibTransId="{7FB57E59-E42A-4BA6-867E-720CF14ADB05}"/>
    <dgm:cxn modelId="{BDE658B0-B00E-46F0-9C46-F8A03CC890CB}" type="presOf" srcId="{5A85BD29-5CDE-4252-99E9-4FC78A7B548D}" destId="{1C8CA888-43E6-49AB-9E2B-7EA3F5D9A8BC}" srcOrd="0" destOrd="1" presId="urn:microsoft.com/office/officeart/2005/8/layout/list1"/>
    <dgm:cxn modelId="{D63A47B4-724D-4476-AE10-96BFFD8FB1FE}" srcId="{F7208FAA-A569-4902-BC09-48028C5900A0}" destId="{19479534-E4FC-405D-A1F5-CFD7F60B7742}" srcOrd="1" destOrd="0" parTransId="{208D729B-0C4F-4242-BB90-D15FC1D956B2}" sibTransId="{0F4373DC-CA18-454A-96EE-300483E0091E}"/>
    <dgm:cxn modelId="{4B297DB9-C02E-4889-B617-CBE292E0AD57}" type="presOf" srcId="{19479534-E4FC-405D-A1F5-CFD7F60B7742}" destId="{6E566F5A-46BE-4059-9375-8FE8B43B4BA5}" srcOrd="1" destOrd="0" presId="urn:microsoft.com/office/officeart/2005/8/layout/list1"/>
    <dgm:cxn modelId="{5E3D13C0-5906-4210-8EE4-FDF247C18CE0}" srcId="{2305F06F-9DE9-44DD-8E0E-581D44FA1692}" destId="{85C0A52E-81F7-4EE3-87DF-010A15CAEB43}" srcOrd="0" destOrd="0" parTransId="{A8F200A1-B643-4ECE-BF00-53DD949A03D1}" sibTransId="{792FD46C-E8CB-4F97-B80C-CA37776EAC30}"/>
    <dgm:cxn modelId="{29F638C7-5593-4A39-AA5E-6EFAF6F3FBF7}" type="presOf" srcId="{005A31E7-F948-42A9-869E-CB14ACC2B244}" destId="{C1F67806-96C6-4109-9923-61AF5584D18D}" srcOrd="0" destOrd="0" presId="urn:microsoft.com/office/officeart/2005/8/layout/list1"/>
    <dgm:cxn modelId="{271C74DA-7720-4511-BC39-A66499788F7F}" srcId="{A37475E7-1B66-4F75-908B-0AF2B462B1E9}" destId="{0398A83A-5896-417B-95C4-2C374F8C48F8}" srcOrd="0" destOrd="0" parTransId="{44E8AC07-D014-41A3-BBCE-E9DB65924BDC}" sibTransId="{3AC7BBF6-4F6C-47C4-BBBC-DC03B74A38BE}"/>
    <dgm:cxn modelId="{DA5BD1E0-AA18-4A1E-800C-536D8CB43541}" type="presOf" srcId="{A37475E7-1B66-4F75-908B-0AF2B462B1E9}" destId="{1F35D231-D641-4323-8369-A943595A5AB3}" srcOrd="1" destOrd="0" presId="urn:microsoft.com/office/officeart/2005/8/layout/list1"/>
    <dgm:cxn modelId="{5503DAE6-422C-4240-AED1-94791174F27D}" type="presOf" srcId="{19479534-E4FC-405D-A1F5-CFD7F60B7742}" destId="{1DBECA43-F45F-4927-8122-3EC1471BCC9C}" srcOrd="0" destOrd="0" presId="urn:microsoft.com/office/officeart/2005/8/layout/list1"/>
    <dgm:cxn modelId="{BAE475EF-EDAC-42DD-92EF-85A8375D82E9}" type="presParOf" srcId="{6DE008C0-281D-47C7-ABF1-3489ACB1859D}" destId="{2F0FB935-5EE5-4497-B8ED-60410A1072CB}" srcOrd="0" destOrd="0" presId="urn:microsoft.com/office/officeart/2005/8/layout/list1"/>
    <dgm:cxn modelId="{66269386-042F-42A2-BA04-25A7BE4F6662}" type="presParOf" srcId="{2F0FB935-5EE5-4497-B8ED-60410A1072CB}" destId="{A65D1178-8227-41DE-818D-42C6F3495119}" srcOrd="0" destOrd="0" presId="urn:microsoft.com/office/officeart/2005/8/layout/list1"/>
    <dgm:cxn modelId="{79A710C5-115E-4D6A-AC02-F84009ED79C5}" type="presParOf" srcId="{2F0FB935-5EE5-4497-B8ED-60410A1072CB}" destId="{1F35D231-D641-4323-8369-A943595A5AB3}" srcOrd="1" destOrd="0" presId="urn:microsoft.com/office/officeart/2005/8/layout/list1"/>
    <dgm:cxn modelId="{EE206392-279A-414A-8857-47969976F068}" type="presParOf" srcId="{6DE008C0-281D-47C7-ABF1-3489ACB1859D}" destId="{E2378DF2-FB58-49CC-993B-5D6C7A275E31}" srcOrd="1" destOrd="0" presId="urn:microsoft.com/office/officeart/2005/8/layout/list1"/>
    <dgm:cxn modelId="{B42404A3-3221-404A-95DC-02AECF2228F4}" type="presParOf" srcId="{6DE008C0-281D-47C7-ABF1-3489ACB1859D}" destId="{1C8CA888-43E6-49AB-9E2B-7EA3F5D9A8BC}" srcOrd="2" destOrd="0" presId="urn:microsoft.com/office/officeart/2005/8/layout/list1"/>
    <dgm:cxn modelId="{80366BDC-1E43-4685-B027-A841A20C950D}" type="presParOf" srcId="{6DE008C0-281D-47C7-ABF1-3489ACB1859D}" destId="{9A27F250-C19D-49DA-9555-676BF5CAE381}" srcOrd="3" destOrd="0" presId="urn:microsoft.com/office/officeart/2005/8/layout/list1"/>
    <dgm:cxn modelId="{9FD7D18E-323C-4EEE-8084-F2D57BB007AB}" type="presParOf" srcId="{6DE008C0-281D-47C7-ABF1-3489ACB1859D}" destId="{8B3D95F9-BE19-4093-B675-9FF8C3DEA37D}" srcOrd="4" destOrd="0" presId="urn:microsoft.com/office/officeart/2005/8/layout/list1"/>
    <dgm:cxn modelId="{7053AA3E-3C03-4D8E-AA19-9B9EC2698738}" type="presParOf" srcId="{8B3D95F9-BE19-4093-B675-9FF8C3DEA37D}" destId="{1DBECA43-F45F-4927-8122-3EC1471BCC9C}" srcOrd="0" destOrd="0" presId="urn:microsoft.com/office/officeart/2005/8/layout/list1"/>
    <dgm:cxn modelId="{120DE405-6930-454D-A94B-D922847E0CCD}" type="presParOf" srcId="{8B3D95F9-BE19-4093-B675-9FF8C3DEA37D}" destId="{6E566F5A-46BE-4059-9375-8FE8B43B4BA5}" srcOrd="1" destOrd="0" presId="urn:microsoft.com/office/officeart/2005/8/layout/list1"/>
    <dgm:cxn modelId="{5BCCCFFF-20FA-45CA-A15D-16C39BDDBA6F}" type="presParOf" srcId="{6DE008C0-281D-47C7-ABF1-3489ACB1859D}" destId="{871CB2E2-CB0C-4B36-BE14-8B2AE117C825}" srcOrd="5" destOrd="0" presId="urn:microsoft.com/office/officeart/2005/8/layout/list1"/>
    <dgm:cxn modelId="{8ECEBEEF-13D6-436A-B16A-CC72A36D5AE3}" type="presParOf" srcId="{6DE008C0-281D-47C7-ABF1-3489ACB1859D}" destId="{C1F67806-96C6-4109-9923-61AF5584D18D}" srcOrd="6" destOrd="0" presId="urn:microsoft.com/office/officeart/2005/8/layout/list1"/>
    <dgm:cxn modelId="{FB8768D0-88BB-4AF8-870A-50F7849A3B2F}" type="presParOf" srcId="{6DE008C0-281D-47C7-ABF1-3489ACB1859D}" destId="{B765D8E1-82C1-45D1-BD1A-F2271105551E}" srcOrd="7" destOrd="0" presId="urn:microsoft.com/office/officeart/2005/8/layout/list1"/>
    <dgm:cxn modelId="{EEF51254-47DA-47A6-A658-C80AFE6C731D}" type="presParOf" srcId="{6DE008C0-281D-47C7-ABF1-3489ACB1859D}" destId="{B07EF304-78A1-492E-BC4A-7AD56A36A433}" srcOrd="8" destOrd="0" presId="urn:microsoft.com/office/officeart/2005/8/layout/list1"/>
    <dgm:cxn modelId="{FC68DF73-8618-4636-8D0E-FF07003D948B}" type="presParOf" srcId="{B07EF304-78A1-492E-BC4A-7AD56A36A433}" destId="{5B0AA8D0-B89A-4AEB-9028-DF1460FD3BA3}" srcOrd="0" destOrd="0" presId="urn:microsoft.com/office/officeart/2005/8/layout/list1"/>
    <dgm:cxn modelId="{BBE93EC7-BC23-4731-875F-F314EDA6BAB6}" type="presParOf" srcId="{B07EF304-78A1-492E-BC4A-7AD56A36A433}" destId="{C7C4E9D1-1527-4ECE-9199-E198CB3425B0}" srcOrd="1" destOrd="0" presId="urn:microsoft.com/office/officeart/2005/8/layout/list1"/>
    <dgm:cxn modelId="{D0BED378-1A28-4D45-BCF4-23A831ED2749}" type="presParOf" srcId="{6DE008C0-281D-47C7-ABF1-3489ACB1859D}" destId="{ACA518B1-3271-406B-A04E-4C0949A5E11D}" srcOrd="9" destOrd="0" presId="urn:microsoft.com/office/officeart/2005/8/layout/list1"/>
    <dgm:cxn modelId="{6FE1C2AA-453F-4D7E-BF49-B327C1C85D39}" type="presParOf" srcId="{6DE008C0-281D-47C7-ABF1-3489ACB1859D}" destId="{E601B1F1-3D2F-4BFD-A0A2-329593AB83F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467F23-4FC7-4D3E-A87D-D33E97606641}"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tr-TR"/>
        </a:p>
      </dgm:t>
    </dgm:pt>
    <dgm:pt modelId="{869CCB1E-4C46-42E5-BF50-BDE10370D9C9}">
      <dgm:prSet custT="1"/>
      <dgm:spPr>
        <a:solidFill>
          <a:srgbClr val="0070C0"/>
        </a:solidFill>
      </dgm:spPr>
      <dgm:t>
        <a:bodyPr/>
        <a:lstStyle/>
        <a:p>
          <a:pPr algn="ctr" rtl="0"/>
          <a:endParaRPr lang="tr-TR" sz="2000" dirty="0">
            <a:latin typeface="+mn-lt"/>
            <a:cs typeface="Times New Roman" panose="02020603050405020304" pitchFamily="18" charset="0"/>
          </a:endParaRPr>
        </a:p>
        <a:p>
          <a:pPr algn="ctr" rtl="0"/>
          <a:r>
            <a:rPr lang="tr-TR" sz="2000" dirty="0">
              <a:latin typeface="+mn-lt"/>
              <a:cs typeface="Times New Roman" panose="02020603050405020304" pitchFamily="18" charset="0"/>
            </a:rPr>
            <a:t>Kamu Hukukuna  Tabi Olan</a:t>
          </a:r>
          <a:r>
            <a:rPr lang="tr-TR" sz="2000" dirty="0">
              <a:latin typeface="Times New Roman" panose="02020603050405020304" pitchFamily="18" charset="0"/>
              <a:cs typeface="Times New Roman" panose="02020603050405020304" pitchFamily="18" charset="0"/>
            </a:rPr>
            <a:t>	</a:t>
          </a:r>
        </a:p>
      </dgm:t>
    </dgm:pt>
    <dgm:pt modelId="{BB4DA126-0884-409A-8BC0-9ACFCA627DA8}" type="parTrans" cxnId="{F5A0A560-E738-4356-88B8-D227C3123D4A}">
      <dgm:prSet/>
      <dgm:spPr/>
      <dgm:t>
        <a:bodyPr/>
        <a:lstStyle/>
        <a:p>
          <a:endParaRPr lang="tr-TR" sz="2400">
            <a:latin typeface="Cambria" panose="02040503050406030204" pitchFamily="18" charset="0"/>
          </a:endParaRPr>
        </a:p>
      </dgm:t>
    </dgm:pt>
    <dgm:pt modelId="{7F23BBBB-2735-4078-B28D-F81A79123529}" type="sibTrans" cxnId="{F5A0A560-E738-4356-88B8-D227C3123D4A}">
      <dgm:prSet/>
      <dgm:spPr/>
      <dgm:t>
        <a:bodyPr/>
        <a:lstStyle/>
        <a:p>
          <a:endParaRPr lang="tr-TR" sz="2400">
            <a:latin typeface="Cambria" panose="02040503050406030204" pitchFamily="18" charset="0"/>
          </a:endParaRPr>
        </a:p>
      </dgm:t>
    </dgm:pt>
    <dgm:pt modelId="{F448D023-2EE7-4A81-8CD4-A7CEE3377BF0}">
      <dgm:prSet custT="1"/>
      <dgm:spPr>
        <a:solidFill>
          <a:srgbClr val="0070C0"/>
        </a:solidFill>
      </dgm:spPr>
      <dgm:t>
        <a:bodyPr/>
        <a:lstStyle/>
        <a:p>
          <a:pPr rtl="0"/>
          <a:r>
            <a:rPr lang="tr-TR" sz="2000" dirty="0">
              <a:latin typeface="+mn-lt"/>
              <a:cs typeface="Times New Roman" panose="02020603050405020304" pitchFamily="18" charset="0"/>
            </a:rPr>
            <a:t>Kamunun Denetimi Altında</a:t>
          </a:r>
        </a:p>
      </dgm:t>
    </dgm:pt>
    <dgm:pt modelId="{FD16EB67-3103-4BCF-A5C9-5D9340F02ADF}" type="parTrans" cxnId="{BB2967DD-F1D9-4677-B14A-93852F8AF379}">
      <dgm:prSet/>
      <dgm:spPr/>
      <dgm:t>
        <a:bodyPr/>
        <a:lstStyle/>
        <a:p>
          <a:endParaRPr lang="tr-TR" sz="2400">
            <a:latin typeface="Cambria" panose="02040503050406030204" pitchFamily="18" charset="0"/>
          </a:endParaRPr>
        </a:p>
      </dgm:t>
    </dgm:pt>
    <dgm:pt modelId="{8336E277-005B-4BD9-AEBE-D2BDD29EF2E3}" type="sibTrans" cxnId="{BB2967DD-F1D9-4677-B14A-93852F8AF379}">
      <dgm:prSet/>
      <dgm:spPr/>
      <dgm:t>
        <a:bodyPr/>
        <a:lstStyle/>
        <a:p>
          <a:endParaRPr lang="tr-TR" sz="2400">
            <a:latin typeface="Cambria" panose="02040503050406030204" pitchFamily="18" charset="0"/>
          </a:endParaRPr>
        </a:p>
      </dgm:t>
    </dgm:pt>
    <dgm:pt modelId="{B7823ED0-54E2-44FB-A226-5D39D8E8FDA6}">
      <dgm:prSet custT="1"/>
      <dgm:spPr>
        <a:solidFill>
          <a:srgbClr val="0070C0"/>
        </a:solidFill>
      </dgm:spPr>
      <dgm:t>
        <a:bodyPr/>
        <a:lstStyle/>
        <a:p>
          <a:pPr algn="ctr" rtl="0"/>
          <a:r>
            <a:rPr lang="tr-TR" sz="2000" dirty="0">
              <a:latin typeface="+mn-lt"/>
              <a:cs typeface="Times New Roman" panose="02020603050405020304" pitchFamily="18" charset="0"/>
            </a:rPr>
            <a:t>Kamu Kaynağını Kullanan </a:t>
          </a:r>
          <a:r>
            <a:rPr lang="tr-TR" sz="2200" dirty="0">
              <a:latin typeface="Times New Roman" panose="02020603050405020304" pitchFamily="18" charset="0"/>
              <a:cs typeface="Times New Roman" panose="02020603050405020304" pitchFamily="18" charset="0"/>
            </a:rPr>
            <a:t>	</a:t>
          </a:r>
        </a:p>
      </dgm:t>
    </dgm:pt>
    <dgm:pt modelId="{73EF68D9-5FB4-4900-B45D-CC184AE21C94}" type="parTrans" cxnId="{2A8C050F-35D2-4220-B0D0-5F0775CC7DB3}">
      <dgm:prSet/>
      <dgm:spPr/>
      <dgm:t>
        <a:bodyPr/>
        <a:lstStyle/>
        <a:p>
          <a:endParaRPr lang="tr-TR" sz="2400">
            <a:latin typeface="Cambria" panose="02040503050406030204" pitchFamily="18" charset="0"/>
          </a:endParaRPr>
        </a:p>
      </dgm:t>
    </dgm:pt>
    <dgm:pt modelId="{4E384670-0A8A-480D-9336-96520A5E6C06}" type="sibTrans" cxnId="{2A8C050F-35D2-4220-B0D0-5F0775CC7DB3}">
      <dgm:prSet/>
      <dgm:spPr/>
      <dgm:t>
        <a:bodyPr/>
        <a:lstStyle/>
        <a:p>
          <a:endParaRPr lang="tr-TR" sz="2400">
            <a:latin typeface="Cambria" panose="02040503050406030204" pitchFamily="18" charset="0"/>
          </a:endParaRPr>
        </a:p>
      </dgm:t>
    </dgm:pt>
    <dgm:pt modelId="{102D85BA-20E4-44C8-9C35-5BA1184DF9BA}" type="pres">
      <dgm:prSet presAssocID="{2E467F23-4FC7-4D3E-A87D-D33E97606641}" presName="Name0" presStyleCnt="0">
        <dgm:presLayoutVars>
          <dgm:dir/>
          <dgm:animLvl val="lvl"/>
          <dgm:resizeHandles val="exact"/>
        </dgm:presLayoutVars>
      </dgm:prSet>
      <dgm:spPr/>
    </dgm:pt>
    <dgm:pt modelId="{8620FF16-2E61-48B1-AF9F-88865C1BABEB}" type="pres">
      <dgm:prSet presAssocID="{869CCB1E-4C46-42E5-BF50-BDE10370D9C9}" presName="linNode" presStyleCnt="0"/>
      <dgm:spPr/>
    </dgm:pt>
    <dgm:pt modelId="{FA6610DD-8E7D-4208-926D-11F2F8C00314}" type="pres">
      <dgm:prSet presAssocID="{869CCB1E-4C46-42E5-BF50-BDE10370D9C9}" presName="parentText" presStyleLbl="node1" presStyleIdx="0" presStyleCnt="3" custScaleX="277778" custLinFactNeighborX="-136" custLinFactNeighborY="-6839">
        <dgm:presLayoutVars>
          <dgm:chMax val="1"/>
          <dgm:bulletEnabled val="1"/>
        </dgm:presLayoutVars>
      </dgm:prSet>
      <dgm:spPr/>
    </dgm:pt>
    <dgm:pt modelId="{5E6F0223-7A04-453E-BF24-13C87E2657D8}" type="pres">
      <dgm:prSet presAssocID="{7F23BBBB-2735-4078-B28D-F81A79123529}" presName="sp" presStyleCnt="0"/>
      <dgm:spPr/>
    </dgm:pt>
    <dgm:pt modelId="{A175B786-71AF-4A74-8BBD-C34914541138}" type="pres">
      <dgm:prSet presAssocID="{F448D023-2EE7-4A81-8CD4-A7CEE3377BF0}" presName="linNode" presStyleCnt="0"/>
      <dgm:spPr/>
    </dgm:pt>
    <dgm:pt modelId="{57BB49B2-919A-4DC3-AAB2-68267A45E459}" type="pres">
      <dgm:prSet presAssocID="{F448D023-2EE7-4A81-8CD4-A7CEE3377BF0}" presName="parentText" presStyleLbl="node1" presStyleIdx="1" presStyleCnt="3" custScaleX="277778">
        <dgm:presLayoutVars>
          <dgm:chMax val="1"/>
          <dgm:bulletEnabled val="1"/>
        </dgm:presLayoutVars>
      </dgm:prSet>
      <dgm:spPr/>
    </dgm:pt>
    <dgm:pt modelId="{59A291B9-39E5-4B8E-9EF5-79732768A8B9}" type="pres">
      <dgm:prSet presAssocID="{8336E277-005B-4BD9-AEBE-D2BDD29EF2E3}" presName="sp" presStyleCnt="0"/>
      <dgm:spPr/>
    </dgm:pt>
    <dgm:pt modelId="{7E638741-9C7F-474F-A352-9B9B64BC969D}" type="pres">
      <dgm:prSet presAssocID="{B7823ED0-54E2-44FB-A226-5D39D8E8FDA6}" presName="linNode" presStyleCnt="0"/>
      <dgm:spPr/>
    </dgm:pt>
    <dgm:pt modelId="{7BF4D33E-00C4-4D4B-8E76-0C41100024D0}" type="pres">
      <dgm:prSet presAssocID="{B7823ED0-54E2-44FB-A226-5D39D8E8FDA6}" presName="parentText" presStyleLbl="node1" presStyleIdx="2" presStyleCnt="3" custScaleX="277778" custLinFactNeighborX="91309" custLinFactNeighborY="5260">
        <dgm:presLayoutVars>
          <dgm:chMax val="1"/>
          <dgm:bulletEnabled val="1"/>
        </dgm:presLayoutVars>
      </dgm:prSet>
      <dgm:spPr/>
    </dgm:pt>
  </dgm:ptLst>
  <dgm:cxnLst>
    <dgm:cxn modelId="{2A8C050F-35D2-4220-B0D0-5F0775CC7DB3}" srcId="{2E467F23-4FC7-4D3E-A87D-D33E97606641}" destId="{B7823ED0-54E2-44FB-A226-5D39D8E8FDA6}" srcOrd="2" destOrd="0" parTransId="{73EF68D9-5FB4-4900-B45D-CC184AE21C94}" sibTransId="{4E384670-0A8A-480D-9336-96520A5E6C06}"/>
    <dgm:cxn modelId="{AB93D11A-C083-4DC6-9E16-CA22259FFF3B}" type="presOf" srcId="{2E467F23-4FC7-4D3E-A87D-D33E97606641}" destId="{102D85BA-20E4-44C8-9C35-5BA1184DF9BA}" srcOrd="0" destOrd="0" presId="urn:microsoft.com/office/officeart/2005/8/layout/vList5"/>
    <dgm:cxn modelId="{F5A0A560-E738-4356-88B8-D227C3123D4A}" srcId="{2E467F23-4FC7-4D3E-A87D-D33E97606641}" destId="{869CCB1E-4C46-42E5-BF50-BDE10370D9C9}" srcOrd="0" destOrd="0" parTransId="{BB4DA126-0884-409A-8BC0-9ACFCA627DA8}" sibTransId="{7F23BBBB-2735-4078-B28D-F81A79123529}"/>
    <dgm:cxn modelId="{8CDC6D6F-3089-4DC6-B61F-7CFB6AAAF10C}" type="presOf" srcId="{F448D023-2EE7-4A81-8CD4-A7CEE3377BF0}" destId="{57BB49B2-919A-4DC3-AAB2-68267A45E459}" srcOrd="0" destOrd="0" presId="urn:microsoft.com/office/officeart/2005/8/layout/vList5"/>
    <dgm:cxn modelId="{6D9077DB-EBE8-4512-8784-A4AD742FE86C}" type="presOf" srcId="{B7823ED0-54E2-44FB-A226-5D39D8E8FDA6}" destId="{7BF4D33E-00C4-4D4B-8E76-0C41100024D0}" srcOrd="0" destOrd="0" presId="urn:microsoft.com/office/officeart/2005/8/layout/vList5"/>
    <dgm:cxn modelId="{BB2967DD-F1D9-4677-B14A-93852F8AF379}" srcId="{2E467F23-4FC7-4D3E-A87D-D33E97606641}" destId="{F448D023-2EE7-4A81-8CD4-A7CEE3377BF0}" srcOrd="1" destOrd="0" parTransId="{FD16EB67-3103-4BCF-A5C9-5D9340F02ADF}" sibTransId="{8336E277-005B-4BD9-AEBE-D2BDD29EF2E3}"/>
    <dgm:cxn modelId="{9B751EF0-C0CE-42C1-BEAB-3C74B126EC90}" type="presOf" srcId="{869CCB1E-4C46-42E5-BF50-BDE10370D9C9}" destId="{FA6610DD-8E7D-4208-926D-11F2F8C00314}" srcOrd="0" destOrd="0" presId="urn:microsoft.com/office/officeart/2005/8/layout/vList5"/>
    <dgm:cxn modelId="{9B772784-AD32-4057-B5CB-F7B84CAC6D83}" type="presParOf" srcId="{102D85BA-20E4-44C8-9C35-5BA1184DF9BA}" destId="{8620FF16-2E61-48B1-AF9F-88865C1BABEB}" srcOrd="0" destOrd="0" presId="urn:microsoft.com/office/officeart/2005/8/layout/vList5"/>
    <dgm:cxn modelId="{4ADB3331-0325-425C-B289-C7CE63E77F57}" type="presParOf" srcId="{8620FF16-2E61-48B1-AF9F-88865C1BABEB}" destId="{FA6610DD-8E7D-4208-926D-11F2F8C00314}" srcOrd="0" destOrd="0" presId="urn:microsoft.com/office/officeart/2005/8/layout/vList5"/>
    <dgm:cxn modelId="{F48753C0-89AB-4176-82FE-D061C6630817}" type="presParOf" srcId="{102D85BA-20E4-44C8-9C35-5BA1184DF9BA}" destId="{5E6F0223-7A04-453E-BF24-13C87E2657D8}" srcOrd="1" destOrd="0" presId="urn:microsoft.com/office/officeart/2005/8/layout/vList5"/>
    <dgm:cxn modelId="{1AD76B82-EE14-4AE4-97DB-4569F9D66C8E}" type="presParOf" srcId="{102D85BA-20E4-44C8-9C35-5BA1184DF9BA}" destId="{A175B786-71AF-4A74-8BBD-C34914541138}" srcOrd="2" destOrd="0" presId="urn:microsoft.com/office/officeart/2005/8/layout/vList5"/>
    <dgm:cxn modelId="{1ADD4EAA-F0B4-4B1C-9C03-335625C3BBBE}" type="presParOf" srcId="{A175B786-71AF-4A74-8BBD-C34914541138}" destId="{57BB49B2-919A-4DC3-AAB2-68267A45E459}" srcOrd="0" destOrd="0" presId="urn:microsoft.com/office/officeart/2005/8/layout/vList5"/>
    <dgm:cxn modelId="{C104CD9E-8D69-4CA1-8A7E-5A38532CFB2F}" type="presParOf" srcId="{102D85BA-20E4-44C8-9C35-5BA1184DF9BA}" destId="{59A291B9-39E5-4B8E-9EF5-79732768A8B9}" srcOrd="3" destOrd="0" presId="urn:microsoft.com/office/officeart/2005/8/layout/vList5"/>
    <dgm:cxn modelId="{35407BAC-FEB8-49F9-839F-157C1F0080D4}" type="presParOf" srcId="{102D85BA-20E4-44C8-9C35-5BA1184DF9BA}" destId="{7E638741-9C7F-474F-A352-9B9B64BC969D}" srcOrd="4" destOrd="0" presId="urn:microsoft.com/office/officeart/2005/8/layout/vList5"/>
    <dgm:cxn modelId="{BD896BDD-302D-45D6-B4FB-6FDDE892681B}" type="presParOf" srcId="{7E638741-9C7F-474F-A352-9B9B64BC969D}" destId="{7BF4D33E-00C4-4D4B-8E76-0C41100024D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F8F750-39C2-4B57-B33E-EA3E3E9F80A6}" type="doc">
      <dgm:prSet loTypeId="urn:microsoft.com/office/officeart/2005/8/layout/radial4" loCatId="relationship" qsTypeId="urn:microsoft.com/office/officeart/2005/8/quickstyle/simple5" qsCatId="simple" csTypeId="urn:microsoft.com/office/officeart/2005/8/colors/colorful1" csCatId="colorful" phldr="1"/>
      <dgm:spPr/>
      <dgm:t>
        <a:bodyPr/>
        <a:lstStyle/>
        <a:p>
          <a:endParaRPr lang="tr-TR"/>
        </a:p>
      </dgm:t>
    </dgm:pt>
    <dgm:pt modelId="{4C7FC36B-9AF0-4731-B72B-F7DAAC15805E}">
      <dgm:prSet phldrT="[Metin]" custT="1"/>
      <dgm:spPr>
        <a:xfrm>
          <a:off x="3142534" y="2789926"/>
          <a:ext cx="1704809" cy="1704809"/>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dirty="0">
              <a:solidFill>
                <a:sysClr val="window" lastClr="FFFFFF"/>
              </a:solidFill>
              <a:latin typeface="+mn-lt"/>
              <a:ea typeface="+mn-ea"/>
              <a:cs typeface="Times New Roman" panose="02020603050405020304" pitchFamily="18" charset="0"/>
            </a:rPr>
            <a:t>İhalelerde  Temel İlkeler </a:t>
          </a:r>
          <a:endParaRPr lang="tr-TR" sz="2000" dirty="0">
            <a:solidFill>
              <a:sysClr val="window" lastClr="FFFFFF"/>
            </a:solidFill>
            <a:latin typeface="+mn-lt"/>
            <a:ea typeface="+mn-ea"/>
            <a:cs typeface="Times New Roman" panose="02020603050405020304" pitchFamily="18" charset="0"/>
          </a:endParaRPr>
        </a:p>
      </dgm:t>
    </dgm:pt>
    <dgm:pt modelId="{654C569D-E4E4-474A-A8AA-3F7493D91695}" type="parTrans" cxnId="{210B8545-9265-40E5-B43A-4ADD11FCC2BA}">
      <dgm:prSet/>
      <dgm:spPr/>
      <dgm:t>
        <a:bodyPr/>
        <a:lstStyle/>
        <a:p>
          <a:endParaRPr lang="tr-TR" sz="1400">
            <a:latin typeface="+mn-lt"/>
            <a:cs typeface="Arial" panose="020B0604020202020204" pitchFamily="34" charset="0"/>
          </a:endParaRPr>
        </a:p>
      </dgm:t>
    </dgm:pt>
    <dgm:pt modelId="{F1383FFE-D235-48BE-A28A-862D3AE032AC}" type="sibTrans" cxnId="{210B8545-9265-40E5-B43A-4ADD11FCC2BA}">
      <dgm:prSet/>
      <dgm:spPr/>
      <dgm:t>
        <a:bodyPr/>
        <a:lstStyle/>
        <a:p>
          <a:endParaRPr lang="tr-TR" sz="1400">
            <a:latin typeface="+mn-lt"/>
            <a:cs typeface="Arial" panose="020B0604020202020204" pitchFamily="34" charset="0"/>
          </a:endParaRPr>
        </a:p>
      </dgm:t>
    </dgm:pt>
    <dgm:pt modelId="{7B97D8A8-8429-455B-8A5D-CB0DC70173B9}">
      <dgm:prSet phldrT="[Metin]" custT="1"/>
      <dgm:spPr>
        <a:xfrm>
          <a:off x="152969" y="3164984"/>
          <a:ext cx="1193366" cy="954693"/>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Saydamlık</a:t>
          </a:r>
          <a:r>
            <a:rPr lang="tr-TR" sz="1400" b="1" u="none" dirty="0">
              <a:solidFill>
                <a:sysClr val="window" lastClr="FFFFFF"/>
              </a:solidFill>
              <a:latin typeface="+mn-lt"/>
              <a:ea typeface="+mn-ea"/>
              <a:cs typeface="Times New Roman" panose="02020603050405020304" pitchFamily="18" charset="0"/>
            </a:rPr>
            <a:t> </a:t>
          </a:r>
        </a:p>
      </dgm:t>
    </dgm:pt>
    <dgm:pt modelId="{FB92BBF8-FADC-4DFA-B907-555F50D57923}" type="parTrans" cxnId="{92E54605-9016-4275-B9B9-BF21CA8BA5CE}">
      <dgm:prSet/>
      <dgm:spPr>
        <a:xfrm rot="10800000">
          <a:off x="749652" y="3399395"/>
          <a:ext cx="2261273" cy="485870"/>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611077F6-2D06-4B9A-AAC2-660018E6C1EC}" type="sibTrans" cxnId="{92E54605-9016-4275-B9B9-BF21CA8BA5CE}">
      <dgm:prSet/>
      <dgm:spPr/>
      <dgm:t>
        <a:bodyPr/>
        <a:lstStyle/>
        <a:p>
          <a:endParaRPr lang="tr-TR" sz="1400">
            <a:latin typeface="+mn-lt"/>
            <a:cs typeface="Arial" panose="020B0604020202020204" pitchFamily="34" charset="0"/>
          </a:endParaRPr>
        </a:p>
      </dgm:t>
    </dgm:pt>
    <dgm:pt modelId="{66ACAD99-E07B-46C6-AB71-7118708A3ED3}">
      <dgm:prSet custT="1"/>
      <dgm:spPr>
        <a:xfrm>
          <a:off x="474354" y="1756907"/>
          <a:ext cx="1193366" cy="954693"/>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Rekabet </a:t>
          </a:r>
        </a:p>
      </dgm:t>
    </dgm:pt>
    <dgm:pt modelId="{CC53B5A1-CEFD-4D0B-A69E-B4EE55C686A3}" type="parTrans" cxnId="{C92ACF7C-99A6-437F-83FB-87F0FD266225}">
      <dgm:prSet/>
      <dgm:spPr>
        <a:xfrm rot="12342857">
          <a:off x="959069" y="2481883"/>
          <a:ext cx="2261273" cy="485870"/>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13CDDC4F-A8AC-4ACE-9186-800DEEA53A09}" type="sibTrans" cxnId="{C92ACF7C-99A6-437F-83FB-87F0FD266225}">
      <dgm:prSet/>
      <dgm:spPr/>
      <dgm:t>
        <a:bodyPr/>
        <a:lstStyle/>
        <a:p>
          <a:endParaRPr lang="tr-TR" sz="1400">
            <a:latin typeface="+mn-lt"/>
            <a:cs typeface="Arial" panose="020B0604020202020204" pitchFamily="34" charset="0"/>
          </a:endParaRPr>
        </a:p>
      </dgm:t>
    </dgm:pt>
    <dgm:pt modelId="{50FD292F-4CCD-4D49-B1BE-60657E10E77A}">
      <dgm:prSet custT="1"/>
      <dgm:spPr>
        <a:xfrm>
          <a:off x="1374853" y="627717"/>
          <a:ext cx="1193366" cy="954693"/>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Eşitlik</a:t>
          </a:r>
        </a:p>
      </dgm:t>
    </dgm:pt>
    <dgm:pt modelId="{EA960ECA-BC18-4AAD-ADD5-16F99C866D28}" type="parTrans" cxnId="{AF219027-3BE1-4CEC-86CE-30F24DAC5F6B}">
      <dgm:prSet/>
      <dgm:spPr>
        <a:xfrm rot="13885714">
          <a:off x="1545840" y="1746096"/>
          <a:ext cx="2261273" cy="48587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2B4EB4C1-6DD8-491E-82DE-C8C1844DD5F4}" type="sibTrans" cxnId="{AF219027-3BE1-4CEC-86CE-30F24DAC5F6B}">
      <dgm:prSet/>
      <dgm:spPr/>
      <dgm:t>
        <a:bodyPr/>
        <a:lstStyle/>
        <a:p>
          <a:endParaRPr lang="tr-TR" sz="1400">
            <a:latin typeface="+mn-lt"/>
            <a:cs typeface="Arial" panose="020B0604020202020204" pitchFamily="34" charset="0"/>
          </a:endParaRPr>
        </a:p>
      </dgm:t>
    </dgm:pt>
    <dgm:pt modelId="{39EB1C92-8F54-4F7A-A6FA-8D912C3D9A1A}">
      <dgm:prSet custT="1"/>
      <dgm:spPr>
        <a:xfrm>
          <a:off x="2676112" y="1064"/>
          <a:ext cx="1193366" cy="954693"/>
        </a:xfr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Güvenirlik </a:t>
          </a:r>
        </a:p>
      </dgm:t>
    </dgm:pt>
    <dgm:pt modelId="{A6AFACD7-D59C-48F8-9647-F486D738A412}" type="parTrans" cxnId="{50CA501A-8C3B-44B0-A7A2-45326A12260C}">
      <dgm:prSet/>
      <dgm:spPr>
        <a:xfrm rot="15428571">
          <a:off x="2393748" y="1337764"/>
          <a:ext cx="2261273" cy="485870"/>
        </a:xfr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AC6A471E-600E-4767-A6A1-38A5CB4F77A7}" type="sibTrans" cxnId="{50CA501A-8C3B-44B0-A7A2-45326A12260C}">
      <dgm:prSet/>
      <dgm:spPr/>
      <dgm:t>
        <a:bodyPr/>
        <a:lstStyle/>
        <a:p>
          <a:endParaRPr lang="tr-TR" sz="1400">
            <a:latin typeface="+mn-lt"/>
            <a:cs typeface="Arial" panose="020B0604020202020204" pitchFamily="34" charset="0"/>
          </a:endParaRPr>
        </a:p>
      </dgm:t>
    </dgm:pt>
    <dgm:pt modelId="{7132201F-A88A-4674-975A-0619B742BD5F}">
      <dgm:prSet custT="1"/>
      <dgm:spPr>
        <a:xfrm>
          <a:off x="4120400" y="1064"/>
          <a:ext cx="1193366" cy="954693"/>
        </a:xfr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Gizlilik </a:t>
          </a:r>
        </a:p>
      </dgm:t>
    </dgm:pt>
    <dgm:pt modelId="{C49200A5-3776-4FE0-8B1B-F2225B2B0174}" type="parTrans" cxnId="{419DB4AB-7676-48F6-BA3C-A6385262DD80}">
      <dgm:prSet/>
      <dgm:spPr>
        <a:xfrm rot="16971429">
          <a:off x="3334856" y="1337764"/>
          <a:ext cx="2261273" cy="485870"/>
        </a:xfr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4D4ABEFC-2DF2-4890-9370-8973874BA969}" type="sibTrans" cxnId="{419DB4AB-7676-48F6-BA3C-A6385262DD80}">
      <dgm:prSet/>
      <dgm:spPr/>
      <dgm:t>
        <a:bodyPr/>
        <a:lstStyle/>
        <a:p>
          <a:endParaRPr lang="tr-TR" sz="1400">
            <a:latin typeface="+mn-lt"/>
            <a:cs typeface="Arial" panose="020B0604020202020204" pitchFamily="34" charset="0"/>
          </a:endParaRPr>
        </a:p>
      </dgm:t>
    </dgm:pt>
    <dgm:pt modelId="{06FE1E8C-306A-4C5E-B231-FD14CC32E64F}">
      <dgm:prSet custT="1"/>
      <dgm:spPr>
        <a:xfrm>
          <a:off x="5421659" y="627717"/>
          <a:ext cx="1193366" cy="954693"/>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u="none" dirty="0">
              <a:solidFill>
                <a:sysClr val="window" lastClr="FFFFFF"/>
              </a:solidFill>
              <a:latin typeface="+mn-lt"/>
              <a:ea typeface="+mn-ea"/>
              <a:cs typeface="Times New Roman" panose="02020603050405020304" pitchFamily="18" charset="0"/>
            </a:rPr>
            <a:t>Kamuoyu denetimi </a:t>
          </a:r>
        </a:p>
      </dgm:t>
    </dgm:pt>
    <dgm:pt modelId="{046C55A5-51E4-4389-94EC-49AB261DEC12}" type="parTrans" cxnId="{D969AE1A-D0F9-49E0-93E8-83939753BA9E}">
      <dgm:prSet/>
      <dgm:spPr>
        <a:xfrm rot="18514286">
          <a:off x="4182765" y="1746096"/>
          <a:ext cx="2261273" cy="485870"/>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9A69300F-6E53-4826-9222-2050F86FAB76}" type="sibTrans" cxnId="{D969AE1A-D0F9-49E0-93E8-83939753BA9E}">
      <dgm:prSet/>
      <dgm:spPr/>
      <dgm:t>
        <a:bodyPr/>
        <a:lstStyle/>
        <a:p>
          <a:endParaRPr lang="tr-TR" sz="1400">
            <a:latin typeface="+mn-lt"/>
            <a:cs typeface="Arial" panose="020B0604020202020204" pitchFamily="34" charset="0"/>
          </a:endParaRPr>
        </a:p>
      </dgm:t>
    </dgm:pt>
    <dgm:pt modelId="{AAA01DA3-8AAF-479A-B950-1854ABB453CC}">
      <dgm:prSet custT="1"/>
      <dgm:spPr>
        <a:xfrm>
          <a:off x="6113080" y="1756907"/>
          <a:ext cx="1611521" cy="954693"/>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dirty="0">
              <a:solidFill>
                <a:sysClr val="window" lastClr="FFFFFF"/>
              </a:solidFill>
              <a:latin typeface="+mn-lt"/>
              <a:ea typeface="+mn-ea"/>
              <a:cs typeface="Times New Roman" panose="02020603050405020304" pitchFamily="18" charset="0"/>
            </a:rPr>
            <a:t>İhtiyaçlar uygun şartlar  ve zamanda karşılanması </a:t>
          </a:r>
        </a:p>
      </dgm:t>
    </dgm:pt>
    <dgm:pt modelId="{6AAC27B9-199F-45AE-A109-F910CB66CAE1}" type="parTrans" cxnId="{85E5106F-6617-4845-B76C-4512CCB28E61}">
      <dgm:prSet/>
      <dgm:spPr>
        <a:xfrm rot="20057143">
          <a:off x="4769536" y="2481883"/>
          <a:ext cx="2261273" cy="485870"/>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EE059D20-1F87-48A3-932D-6387BF33F734}" type="sibTrans" cxnId="{85E5106F-6617-4845-B76C-4512CCB28E61}">
      <dgm:prSet/>
      <dgm:spPr/>
      <dgm:t>
        <a:bodyPr/>
        <a:lstStyle/>
        <a:p>
          <a:endParaRPr lang="tr-TR" sz="1400">
            <a:latin typeface="+mn-lt"/>
            <a:cs typeface="Arial" panose="020B0604020202020204" pitchFamily="34" charset="0"/>
          </a:endParaRPr>
        </a:p>
      </dgm:t>
    </dgm:pt>
    <dgm:pt modelId="{8EDF800C-2CDA-4207-815C-B5C35BEA6F3F}">
      <dgm:prSet custT="1"/>
      <dgm:spPr>
        <a:xfrm>
          <a:off x="6480021" y="3164984"/>
          <a:ext cx="1520408" cy="954693"/>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2000" b="1" dirty="0">
              <a:solidFill>
                <a:sysClr val="window" lastClr="FFFFFF"/>
              </a:solidFill>
              <a:latin typeface="+mn-lt"/>
              <a:ea typeface="+mn-ea"/>
              <a:cs typeface="Times New Roman" panose="02020603050405020304" pitchFamily="18" charset="0"/>
            </a:rPr>
            <a:t>Kaynakların verimli kullanılması</a:t>
          </a:r>
        </a:p>
      </dgm:t>
    </dgm:pt>
    <dgm:pt modelId="{D80C6890-A16F-4765-93C8-D2FEE82E571E}" type="parTrans" cxnId="{EB7C1F09-B6C2-47AD-9B01-6475C7462329}">
      <dgm:prSet/>
      <dgm:spPr>
        <a:xfrm>
          <a:off x="4978952" y="3399395"/>
          <a:ext cx="2261273" cy="48587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mn-lt"/>
            <a:cs typeface="Arial" panose="020B0604020202020204" pitchFamily="34" charset="0"/>
          </a:endParaRPr>
        </a:p>
      </dgm:t>
    </dgm:pt>
    <dgm:pt modelId="{BF88A1F6-2018-43CA-9E75-45FFA6E25A17}" type="sibTrans" cxnId="{EB7C1F09-B6C2-47AD-9B01-6475C7462329}">
      <dgm:prSet/>
      <dgm:spPr/>
      <dgm:t>
        <a:bodyPr/>
        <a:lstStyle/>
        <a:p>
          <a:endParaRPr lang="tr-TR" sz="1400">
            <a:latin typeface="+mn-lt"/>
            <a:cs typeface="Arial" panose="020B0604020202020204" pitchFamily="34" charset="0"/>
          </a:endParaRPr>
        </a:p>
      </dgm:t>
    </dgm:pt>
    <dgm:pt modelId="{4F45A41F-1E04-4EE2-8E93-DDCC122558BC}" type="pres">
      <dgm:prSet presAssocID="{89F8F750-39C2-4B57-B33E-EA3E3E9F80A6}" presName="cycle" presStyleCnt="0">
        <dgm:presLayoutVars>
          <dgm:chMax val="1"/>
          <dgm:dir/>
          <dgm:animLvl val="ctr"/>
          <dgm:resizeHandles val="exact"/>
        </dgm:presLayoutVars>
      </dgm:prSet>
      <dgm:spPr/>
    </dgm:pt>
    <dgm:pt modelId="{F9E3B8E1-AEAF-4D79-B092-A84917B064BB}" type="pres">
      <dgm:prSet presAssocID="{4C7FC36B-9AF0-4731-B72B-F7DAAC15805E}" presName="centerShape" presStyleLbl="node0" presStyleIdx="0" presStyleCnt="1" custScaleY="84826" custLinFactNeighborX="107"/>
      <dgm:spPr>
        <a:prstGeom prst="ellipse">
          <a:avLst/>
        </a:prstGeom>
      </dgm:spPr>
    </dgm:pt>
    <dgm:pt modelId="{E775D32B-0677-4E85-A0EC-9CD0481243BE}" type="pres">
      <dgm:prSet presAssocID="{FB92BBF8-FADC-4DFA-B907-555F50D57923}" presName="parTrans" presStyleLbl="bgSibTrans2D1" presStyleIdx="0" presStyleCnt="8"/>
      <dgm:spPr>
        <a:prstGeom prst="leftArrow">
          <a:avLst>
            <a:gd name="adj1" fmla="val 60000"/>
            <a:gd name="adj2" fmla="val 50000"/>
          </a:avLst>
        </a:prstGeom>
      </dgm:spPr>
    </dgm:pt>
    <dgm:pt modelId="{3F584210-99CB-44C6-B364-D8AC45C2C6A1}" type="pres">
      <dgm:prSet presAssocID="{7B97D8A8-8429-455B-8A5D-CB0DC70173B9}" presName="node" presStyleLbl="node1" presStyleIdx="0" presStyleCnt="8" custScaleX="132318" custRadScaleRad="99785">
        <dgm:presLayoutVars>
          <dgm:bulletEnabled val="1"/>
        </dgm:presLayoutVars>
      </dgm:prSet>
      <dgm:spPr>
        <a:prstGeom prst="roundRect">
          <a:avLst>
            <a:gd name="adj" fmla="val 10000"/>
          </a:avLst>
        </a:prstGeom>
      </dgm:spPr>
    </dgm:pt>
    <dgm:pt modelId="{2446AF50-48F7-45E1-9405-7B920B1749AD}" type="pres">
      <dgm:prSet presAssocID="{CC53B5A1-CEFD-4D0B-A69E-B4EE55C686A3}" presName="parTrans" presStyleLbl="bgSibTrans2D1" presStyleIdx="1" presStyleCnt="8"/>
      <dgm:spPr>
        <a:prstGeom prst="leftArrow">
          <a:avLst>
            <a:gd name="adj1" fmla="val 60000"/>
            <a:gd name="adj2" fmla="val 50000"/>
          </a:avLst>
        </a:prstGeom>
      </dgm:spPr>
    </dgm:pt>
    <dgm:pt modelId="{EA6DDB51-8494-4C9E-A9A8-E91213228B1B}" type="pres">
      <dgm:prSet presAssocID="{66ACAD99-E07B-46C6-AB71-7118708A3ED3}" presName="node" presStyleLbl="node1" presStyleIdx="1" presStyleCnt="8" custScaleX="144392" custRadScaleRad="99807" custRadScaleInc="238">
        <dgm:presLayoutVars>
          <dgm:bulletEnabled val="1"/>
        </dgm:presLayoutVars>
      </dgm:prSet>
      <dgm:spPr>
        <a:prstGeom prst="roundRect">
          <a:avLst>
            <a:gd name="adj" fmla="val 10000"/>
          </a:avLst>
        </a:prstGeom>
      </dgm:spPr>
    </dgm:pt>
    <dgm:pt modelId="{B3C1BDD5-7A06-4D2C-B829-3C64BC2FDDF1}" type="pres">
      <dgm:prSet presAssocID="{EA960ECA-BC18-4AAD-ADD5-16F99C866D28}" presName="parTrans" presStyleLbl="bgSibTrans2D1" presStyleIdx="2" presStyleCnt="8"/>
      <dgm:spPr>
        <a:prstGeom prst="leftArrow">
          <a:avLst>
            <a:gd name="adj1" fmla="val 60000"/>
            <a:gd name="adj2" fmla="val 50000"/>
          </a:avLst>
        </a:prstGeom>
      </dgm:spPr>
    </dgm:pt>
    <dgm:pt modelId="{86C42593-4ECA-41B6-81EC-1537D3794D77}" type="pres">
      <dgm:prSet presAssocID="{50FD292F-4CCD-4D49-B1BE-60657E10E77A}" presName="node" presStyleLbl="node1" presStyleIdx="2" presStyleCnt="8" custScaleX="106980" custScaleY="95666" custRadScaleRad="99866" custRadScaleInc="428">
        <dgm:presLayoutVars>
          <dgm:bulletEnabled val="1"/>
        </dgm:presLayoutVars>
      </dgm:prSet>
      <dgm:spPr>
        <a:prstGeom prst="roundRect">
          <a:avLst>
            <a:gd name="adj" fmla="val 10000"/>
          </a:avLst>
        </a:prstGeom>
      </dgm:spPr>
    </dgm:pt>
    <dgm:pt modelId="{0D5C878A-06D9-4550-A6CC-108502F22E19}" type="pres">
      <dgm:prSet presAssocID="{A6AFACD7-D59C-48F8-9647-F486D738A412}" presName="parTrans" presStyleLbl="bgSibTrans2D1" presStyleIdx="3" presStyleCnt="8"/>
      <dgm:spPr>
        <a:prstGeom prst="leftArrow">
          <a:avLst>
            <a:gd name="adj1" fmla="val 60000"/>
            <a:gd name="adj2" fmla="val 50000"/>
          </a:avLst>
        </a:prstGeom>
      </dgm:spPr>
    </dgm:pt>
    <dgm:pt modelId="{3BD813DE-E1C5-4A42-91DE-4CF40DFE5756}" type="pres">
      <dgm:prSet presAssocID="{39EB1C92-8F54-4F7A-A6FA-8D912C3D9A1A}" presName="node" presStyleLbl="node1" presStyleIdx="3" presStyleCnt="8" custScaleX="109553" custScaleY="80962" custRadScaleRad="99812" custRadScaleInc="5339">
        <dgm:presLayoutVars>
          <dgm:bulletEnabled val="1"/>
        </dgm:presLayoutVars>
      </dgm:prSet>
      <dgm:spPr>
        <a:prstGeom prst="roundRect">
          <a:avLst>
            <a:gd name="adj" fmla="val 10000"/>
          </a:avLst>
        </a:prstGeom>
      </dgm:spPr>
    </dgm:pt>
    <dgm:pt modelId="{08929098-125B-4CE4-9DFA-008B14B6578D}" type="pres">
      <dgm:prSet presAssocID="{C49200A5-3776-4FE0-8B1B-F2225B2B0174}" presName="parTrans" presStyleLbl="bgSibTrans2D1" presStyleIdx="4" presStyleCnt="8"/>
      <dgm:spPr>
        <a:prstGeom prst="leftArrow">
          <a:avLst>
            <a:gd name="adj1" fmla="val 60000"/>
            <a:gd name="adj2" fmla="val 50000"/>
          </a:avLst>
        </a:prstGeom>
      </dgm:spPr>
    </dgm:pt>
    <dgm:pt modelId="{A5EC30EB-01B2-46DA-AA5B-EBA2AB38C55A}" type="pres">
      <dgm:prSet presAssocID="{7132201F-A88A-4674-975A-0619B742BD5F}" presName="node" presStyleLbl="node1" presStyleIdx="4" presStyleCnt="8" custScaleX="103541" custScaleY="82024" custRadScaleRad="100041" custRadScaleInc="-2589">
        <dgm:presLayoutVars>
          <dgm:bulletEnabled val="1"/>
        </dgm:presLayoutVars>
      </dgm:prSet>
      <dgm:spPr>
        <a:prstGeom prst="roundRect">
          <a:avLst>
            <a:gd name="adj" fmla="val 10000"/>
          </a:avLst>
        </a:prstGeom>
      </dgm:spPr>
    </dgm:pt>
    <dgm:pt modelId="{FC220481-F00F-4CA3-A364-A0C491D43E0F}" type="pres">
      <dgm:prSet presAssocID="{046C55A5-51E4-4389-94EC-49AB261DEC12}" presName="parTrans" presStyleLbl="bgSibTrans2D1" presStyleIdx="5" presStyleCnt="8"/>
      <dgm:spPr>
        <a:prstGeom prst="leftArrow">
          <a:avLst>
            <a:gd name="adj1" fmla="val 60000"/>
            <a:gd name="adj2" fmla="val 50000"/>
          </a:avLst>
        </a:prstGeom>
      </dgm:spPr>
    </dgm:pt>
    <dgm:pt modelId="{7DFB9F65-3E35-47DD-ABB5-85FBCFD9EF13}" type="pres">
      <dgm:prSet presAssocID="{06FE1E8C-306A-4C5E-B231-FD14CC32E64F}" presName="node" presStyleLbl="node1" presStyleIdx="5" presStyleCnt="8" custScaleX="112992" custScaleY="91104">
        <dgm:presLayoutVars>
          <dgm:bulletEnabled val="1"/>
        </dgm:presLayoutVars>
      </dgm:prSet>
      <dgm:spPr>
        <a:prstGeom prst="roundRect">
          <a:avLst>
            <a:gd name="adj" fmla="val 10000"/>
          </a:avLst>
        </a:prstGeom>
      </dgm:spPr>
    </dgm:pt>
    <dgm:pt modelId="{5F20D5FC-0DC3-4F7C-9541-DF38872C9131}" type="pres">
      <dgm:prSet presAssocID="{6AAC27B9-199F-45AE-A109-F910CB66CAE1}" presName="parTrans" presStyleLbl="bgSibTrans2D1" presStyleIdx="6" presStyleCnt="8"/>
      <dgm:spPr>
        <a:prstGeom prst="leftArrow">
          <a:avLst>
            <a:gd name="adj1" fmla="val 60000"/>
            <a:gd name="adj2" fmla="val 50000"/>
          </a:avLst>
        </a:prstGeom>
      </dgm:spPr>
    </dgm:pt>
    <dgm:pt modelId="{B7287D42-B335-4251-8354-DF19582FA075}" type="pres">
      <dgm:prSet presAssocID="{AAA01DA3-8AAF-479A-B950-1854ABB453CC}" presName="node" presStyleLbl="node1" presStyleIdx="6" presStyleCnt="8" custScaleX="152075" custScaleY="137989" custRadScaleRad="101251" custRadScaleInc="7292">
        <dgm:presLayoutVars>
          <dgm:bulletEnabled val="1"/>
        </dgm:presLayoutVars>
      </dgm:prSet>
      <dgm:spPr>
        <a:prstGeom prst="roundRect">
          <a:avLst>
            <a:gd name="adj" fmla="val 10000"/>
          </a:avLst>
        </a:prstGeom>
      </dgm:spPr>
    </dgm:pt>
    <dgm:pt modelId="{59015A0D-2164-438E-A254-21BEE299066F}" type="pres">
      <dgm:prSet presAssocID="{D80C6890-A16F-4765-93C8-D2FEE82E571E}" presName="parTrans" presStyleLbl="bgSibTrans2D1" presStyleIdx="7" presStyleCnt="8"/>
      <dgm:spPr>
        <a:prstGeom prst="leftArrow">
          <a:avLst>
            <a:gd name="adj1" fmla="val 60000"/>
            <a:gd name="adj2" fmla="val 50000"/>
          </a:avLst>
        </a:prstGeom>
      </dgm:spPr>
    </dgm:pt>
    <dgm:pt modelId="{D3D620E0-D8EB-4A52-B800-8D3E7E515A80}" type="pres">
      <dgm:prSet presAssocID="{8EDF800C-2CDA-4207-815C-B5C35BEA6F3F}" presName="node" presStyleLbl="node1" presStyleIdx="7" presStyleCnt="8" custScaleX="135264">
        <dgm:presLayoutVars>
          <dgm:bulletEnabled val="1"/>
        </dgm:presLayoutVars>
      </dgm:prSet>
      <dgm:spPr>
        <a:prstGeom prst="roundRect">
          <a:avLst>
            <a:gd name="adj" fmla="val 10000"/>
          </a:avLst>
        </a:prstGeom>
      </dgm:spPr>
    </dgm:pt>
  </dgm:ptLst>
  <dgm:cxnLst>
    <dgm:cxn modelId="{92E54605-9016-4275-B9B9-BF21CA8BA5CE}" srcId="{4C7FC36B-9AF0-4731-B72B-F7DAAC15805E}" destId="{7B97D8A8-8429-455B-8A5D-CB0DC70173B9}" srcOrd="0" destOrd="0" parTransId="{FB92BBF8-FADC-4DFA-B907-555F50D57923}" sibTransId="{611077F6-2D06-4B9A-AAC2-660018E6C1EC}"/>
    <dgm:cxn modelId="{DBB52008-C1B6-4C3A-8A6E-DD97D2388BAD}" type="presOf" srcId="{06FE1E8C-306A-4C5E-B231-FD14CC32E64F}" destId="{7DFB9F65-3E35-47DD-ABB5-85FBCFD9EF13}" srcOrd="0" destOrd="0" presId="urn:microsoft.com/office/officeart/2005/8/layout/radial4"/>
    <dgm:cxn modelId="{EB7C1F09-B6C2-47AD-9B01-6475C7462329}" srcId="{4C7FC36B-9AF0-4731-B72B-F7DAAC15805E}" destId="{8EDF800C-2CDA-4207-815C-B5C35BEA6F3F}" srcOrd="7" destOrd="0" parTransId="{D80C6890-A16F-4765-93C8-D2FEE82E571E}" sibTransId="{BF88A1F6-2018-43CA-9E75-45FFA6E25A17}"/>
    <dgm:cxn modelId="{50CA501A-8C3B-44B0-A7A2-45326A12260C}" srcId="{4C7FC36B-9AF0-4731-B72B-F7DAAC15805E}" destId="{39EB1C92-8F54-4F7A-A6FA-8D912C3D9A1A}" srcOrd="3" destOrd="0" parTransId="{A6AFACD7-D59C-48F8-9647-F486D738A412}" sibTransId="{AC6A471E-600E-4767-A6A1-38A5CB4F77A7}"/>
    <dgm:cxn modelId="{D969AE1A-D0F9-49E0-93E8-83939753BA9E}" srcId="{4C7FC36B-9AF0-4731-B72B-F7DAAC15805E}" destId="{06FE1E8C-306A-4C5E-B231-FD14CC32E64F}" srcOrd="5" destOrd="0" parTransId="{046C55A5-51E4-4389-94EC-49AB261DEC12}" sibTransId="{9A69300F-6E53-4826-9222-2050F86FAB76}"/>
    <dgm:cxn modelId="{AF219027-3BE1-4CEC-86CE-30F24DAC5F6B}" srcId="{4C7FC36B-9AF0-4731-B72B-F7DAAC15805E}" destId="{50FD292F-4CCD-4D49-B1BE-60657E10E77A}" srcOrd="2" destOrd="0" parTransId="{EA960ECA-BC18-4AAD-ADD5-16F99C866D28}" sibTransId="{2B4EB4C1-6DD8-491E-82DE-C8C1844DD5F4}"/>
    <dgm:cxn modelId="{1C22E228-3BD2-4712-AB68-6693B22D082A}" type="presOf" srcId="{CC53B5A1-CEFD-4D0B-A69E-B4EE55C686A3}" destId="{2446AF50-48F7-45E1-9405-7B920B1749AD}" srcOrd="0" destOrd="0" presId="urn:microsoft.com/office/officeart/2005/8/layout/radial4"/>
    <dgm:cxn modelId="{3030F435-48EF-4EA1-8D2E-383B005AA792}" type="presOf" srcId="{EA960ECA-BC18-4AAD-ADD5-16F99C866D28}" destId="{B3C1BDD5-7A06-4D2C-B829-3C64BC2FDDF1}" srcOrd="0" destOrd="0" presId="urn:microsoft.com/office/officeart/2005/8/layout/radial4"/>
    <dgm:cxn modelId="{0609F044-E800-4CE6-B1FD-8D3829760B58}" type="presOf" srcId="{A6AFACD7-D59C-48F8-9647-F486D738A412}" destId="{0D5C878A-06D9-4550-A6CC-108502F22E19}" srcOrd="0" destOrd="0" presId="urn:microsoft.com/office/officeart/2005/8/layout/radial4"/>
    <dgm:cxn modelId="{210B8545-9265-40E5-B43A-4ADD11FCC2BA}" srcId="{89F8F750-39C2-4B57-B33E-EA3E3E9F80A6}" destId="{4C7FC36B-9AF0-4731-B72B-F7DAAC15805E}" srcOrd="0" destOrd="0" parTransId="{654C569D-E4E4-474A-A8AA-3F7493D91695}" sibTransId="{F1383FFE-D235-48BE-A28A-862D3AE032AC}"/>
    <dgm:cxn modelId="{3CC66149-0F04-4FC7-A7D5-F35A8A06097C}" type="presOf" srcId="{66ACAD99-E07B-46C6-AB71-7118708A3ED3}" destId="{EA6DDB51-8494-4C9E-A9A8-E91213228B1B}" srcOrd="0" destOrd="0" presId="urn:microsoft.com/office/officeart/2005/8/layout/radial4"/>
    <dgm:cxn modelId="{85E5106F-6617-4845-B76C-4512CCB28E61}" srcId="{4C7FC36B-9AF0-4731-B72B-F7DAAC15805E}" destId="{AAA01DA3-8AAF-479A-B950-1854ABB453CC}" srcOrd="6" destOrd="0" parTransId="{6AAC27B9-199F-45AE-A109-F910CB66CAE1}" sibTransId="{EE059D20-1F87-48A3-932D-6387BF33F734}"/>
    <dgm:cxn modelId="{F8960957-AE84-457D-B542-EE606619B1FA}" type="presOf" srcId="{D80C6890-A16F-4765-93C8-D2FEE82E571E}" destId="{59015A0D-2164-438E-A254-21BEE299066F}" srcOrd="0" destOrd="0" presId="urn:microsoft.com/office/officeart/2005/8/layout/radial4"/>
    <dgm:cxn modelId="{C92ACF7C-99A6-437F-83FB-87F0FD266225}" srcId="{4C7FC36B-9AF0-4731-B72B-F7DAAC15805E}" destId="{66ACAD99-E07B-46C6-AB71-7118708A3ED3}" srcOrd="1" destOrd="0" parTransId="{CC53B5A1-CEFD-4D0B-A69E-B4EE55C686A3}" sibTransId="{13CDDC4F-A8AC-4ACE-9186-800DEEA53A09}"/>
    <dgm:cxn modelId="{A9178D89-7995-41EC-85EC-3CD20507C042}" type="presOf" srcId="{7B97D8A8-8429-455B-8A5D-CB0DC70173B9}" destId="{3F584210-99CB-44C6-B364-D8AC45C2C6A1}" srcOrd="0" destOrd="0" presId="urn:microsoft.com/office/officeart/2005/8/layout/radial4"/>
    <dgm:cxn modelId="{72C62BA0-508F-42BC-A5A8-1BA26E65B767}" type="presOf" srcId="{AAA01DA3-8AAF-479A-B950-1854ABB453CC}" destId="{B7287D42-B335-4251-8354-DF19582FA075}" srcOrd="0" destOrd="0" presId="urn:microsoft.com/office/officeart/2005/8/layout/radial4"/>
    <dgm:cxn modelId="{90B381A0-3C08-4352-B6F3-3E55FBD6A042}" type="presOf" srcId="{4C7FC36B-9AF0-4731-B72B-F7DAAC15805E}" destId="{F9E3B8E1-AEAF-4D79-B092-A84917B064BB}" srcOrd="0" destOrd="0" presId="urn:microsoft.com/office/officeart/2005/8/layout/radial4"/>
    <dgm:cxn modelId="{D16424A1-8D91-4B41-A962-2D11715EE643}" type="presOf" srcId="{046C55A5-51E4-4389-94EC-49AB261DEC12}" destId="{FC220481-F00F-4CA3-A364-A0C491D43E0F}" srcOrd="0" destOrd="0" presId="urn:microsoft.com/office/officeart/2005/8/layout/radial4"/>
    <dgm:cxn modelId="{A1001FA3-89A8-42CF-92CC-87C3BCE6CBC5}" type="presOf" srcId="{89F8F750-39C2-4B57-B33E-EA3E3E9F80A6}" destId="{4F45A41F-1E04-4EE2-8E93-DDCC122558BC}" srcOrd="0" destOrd="0" presId="urn:microsoft.com/office/officeart/2005/8/layout/radial4"/>
    <dgm:cxn modelId="{3F8E24A5-4DB9-48ED-83A4-068E9E919A9F}" type="presOf" srcId="{8EDF800C-2CDA-4207-815C-B5C35BEA6F3F}" destId="{D3D620E0-D8EB-4A52-B800-8D3E7E515A80}" srcOrd="0" destOrd="0" presId="urn:microsoft.com/office/officeart/2005/8/layout/radial4"/>
    <dgm:cxn modelId="{C05E62A7-8149-4DB5-8B8F-A930C43D1619}" type="presOf" srcId="{FB92BBF8-FADC-4DFA-B907-555F50D57923}" destId="{E775D32B-0677-4E85-A0EC-9CD0481243BE}" srcOrd="0" destOrd="0" presId="urn:microsoft.com/office/officeart/2005/8/layout/radial4"/>
    <dgm:cxn modelId="{419DB4AB-7676-48F6-BA3C-A6385262DD80}" srcId="{4C7FC36B-9AF0-4731-B72B-F7DAAC15805E}" destId="{7132201F-A88A-4674-975A-0619B742BD5F}" srcOrd="4" destOrd="0" parTransId="{C49200A5-3776-4FE0-8B1B-F2225B2B0174}" sibTransId="{4D4ABEFC-2DF2-4890-9370-8973874BA969}"/>
    <dgm:cxn modelId="{6342E6D7-7B37-44B2-9C80-6C044429BB68}" type="presOf" srcId="{C49200A5-3776-4FE0-8B1B-F2225B2B0174}" destId="{08929098-125B-4CE4-9DFA-008B14B6578D}" srcOrd="0" destOrd="0" presId="urn:microsoft.com/office/officeart/2005/8/layout/radial4"/>
    <dgm:cxn modelId="{04A8C5E2-AEA2-4975-BE8B-8F31B83554F4}" type="presOf" srcId="{39EB1C92-8F54-4F7A-A6FA-8D912C3D9A1A}" destId="{3BD813DE-E1C5-4A42-91DE-4CF40DFE5756}" srcOrd="0" destOrd="0" presId="urn:microsoft.com/office/officeart/2005/8/layout/radial4"/>
    <dgm:cxn modelId="{64833BE4-2F2D-47DD-80C3-C63A4342E56B}" type="presOf" srcId="{7132201F-A88A-4674-975A-0619B742BD5F}" destId="{A5EC30EB-01B2-46DA-AA5B-EBA2AB38C55A}" srcOrd="0" destOrd="0" presId="urn:microsoft.com/office/officeart/2005/8/layout/radial4"/>
    <dgm:cxn modelId="{9550FDFA-120A-4852-B2D0-C7CA01C6F988}" type="presOf" srcId="{6AAC27B9-199F-45AE-A109-F910CB66CAE1}" destId="{5F20D5FC-0DC3-4F7C-9541-DF38872C9131}" srcOrd="0" destOrd="0" presId="urn:microsoft.com/office/officeart/2005/8/layout/radial4"/>
    <dgm:cxn modelId="{A345B4FE-3FF7-41AD-844A-7B6E7ADFB42F}" type="presOf" srcId="{50FD292F-4CCD-4D49-B1BE-60657E10E77A}" destId="{86C42593-4ECA-41B6-81EC-1537D3794D77}" srcOrd="0" destOrd="0" presId="urn:microsoft.com/office/officeart/2005/8/layout/radial4"/>
    <dgm:cxn modelId="{4B08BCF1-8C41-4348-A766-AC786817575D}" type="presParOf" srcId="{4F45A41F-1E04-4EE2-8E93-DDCC122558BC}" destId="{F9E3B8E1-AEAF-4D79-B092-A84917B064BB}" srcOrd="0" destOrd="0" presId="urn:microsoft.com/office/officeart/2005/8/layout/radial4"/>
    <dgm:cxn modelId="{A3E75606-8DEC-4B1F-AF79-F0EEB0992FB3}" type="presParOf" srcId="{4F45A41F-1E04-4EE2-8E93-DDCC122558BC}" destId="{E775D32B-0677-4E85-A0EC-9CD0481243BE}" srcOrd="1" destOrd="0" presId="urn:microsoft.com/office/officeart/2005/8/layout/radial4"/>
    <dgm:cxn modelId="{E440F743-26B1-4078-AD06-B79B7F72A6C3}" type="presParOf" srcId="{4F45A41F-1E04-4EE2-8E93-DDCC122558BC}" destId="{3F584210-99CB-44C6-B364-D8AC45C2C6A1}" srcOrd="2" destOrd="0" presId="urn:microsoft.com/office/officeart/2005/8/layout/radial4"/>
    <dgm:cxn modelId="{3E77500E-8902-426C-B40C-02DC722F5F81}" type="presParOf" srcId="{4F45A41F-1E04-4EE2-8E93-DDCC122558BC}" destId="{2446AF50-48F7-45E1-9405-7B920B1749AD}" srcOrd="3" destOrd="0" presId="urn:microsoft.com/office/officeart/2005/8/layout/radial4"/>
    <dgm:cxn modelId="{B5366F5E-A22B-4C8A-A1CD-FBB8D628D5A7}" type="presParOf" srcId="{4F45A41F-1E04-4EE2-8E93-DDCC122558BC}" destId="{EA6DDB51-8494-4C9E-A9A8-E91213228B1B}" srcOrd="4" destOrd="0" presId="urn:microsoft.com/office/officeart/2005/8/layout/radial4"/>
    <dgm:cxn modelId="{FD37C556-0796-4F2B-A213-D29AE90F481C}" type="presParOf" srcId="{4F45A41F-1E04-4EE2-8E93-DDCC122558BC}" destId="{B3C1BDD5-7A06-4D2C-B829-3C64BC2FDDF1}" srcOrd="5" destOrd="0" presId="urn:microsoft.com/office/officeart/2005/8/layout/radial4"/>
    <dgm:cxn modelId="{8CA56AE0-34BF-4045-9C34-5128569EB435}" type="presParOf" srcId="{4F45A41F-1E04-4EE2-8E93-DDCC122558BC}" destId="{86C42593-4ECA-41B6-81EC-1537D3794D77}" srcOrd="6" destOrd="0" presId="urn:microsoft.com/office/officeart/2005/8/layout/radial4"/>
    <dgm:cxn modelId="{6FF04BDD-7033-45F1-BA1A-77448BBEF940}" type="presParOf" srcId="{4F45A41F-1E04-4EE2-8E93-DDCC122558BC}" destId="{0D5C878A-06D9-4550-A6CC-108502F22E19}" srcOrd="7" destOrd="0" presId="urn:microsoft.com/office/officeart/2005/8/layout/radial4"/>
    <dgm:cxn modelId="{08B3CEC8-1D88-4901-A82C-A94888F2F6B1}" type="presParOf" srcId="{4F45A41F-1E04-4EE2-8E93-DDCC122558BC}" destId="{3BD813DE-E1C5-4A42-91DE-4CF40DFE5756}" srcOrd="8" destOrd="0" presId="urn:microsoft.com/office/officeart/2005/8/layout/radial4"/>
    <dgm:cxn modelId="{6E58A8E4-F335-450A-8BB0-4E709DCA61F7}" type="presParOf" srcId="{4F45A41F-1E04-4EE2-8E93-DDCC122558BC}" destId="{08929098-125B-4CE4-9DFA-008B14B6578D}" srcOrd="9" destOrd="0" presId="urn:microsoft.com/office/officeart/2005/8/layout/radial4"/>
    <dgm:cxn modelId="{9A714537-1792-4E8C-9E37-7DE28F63A80B}" type="presParOf" srcId="{4F45A41F-1E04-4EE2-8E93-DDCC122558BC}" destId="{A5EC30EB-01B2-46DA-AA5B-EBA2AB38C55A}" srcOrd="10" destOrd="0" presId="urn:microsoft.com/office/officeart/2005/8/layout/radial4"/>
    <dgm:cxn modelId="{CA44F47F-08E7-4DFD-9483-40C6EC7EA463}" type="presParOf" srcId="{4F45A41F-1E04-4EE2-8E93-DDCC122558BC}" destId="{FC220481-F00F-4CA3-A364-A0C491D43E0F}" srcOrd="11" destOrd="0" presId="urn:microsoft.com/office/officeart/2005/8/layout/radial4"/>
    <dgm:cxn modelId="{B6CB4325-0339-45F7-BA23-F07833EF6D1A}" type="presParOf" srcId="{4F45A41F-1E04-4EE2-8E93-DDCC122558BC}" destId="{7DFB9F65-3E35-47DD-ABB5-85FBCFD9EF13}" srcOrd="12" destOrd="0" presId="urn:microsoft.com/office/officeart/2005/8/layout/radial4"/>
    <dgm:cxn modelId="{D89C190C-5BDE-46EE-AE83-CD80ACE80C91}" type="presParOf" srcId="{4F45A41F-1E04-4EE2-8E93-DDCC122558BC}" destId="{5F20D5FC-0DC3-4F7C-9541-DF38872C9131}" srcOrd="13" destOrd="0" presId="urn:microsoft.com/office/officeart/2005/8/layout/radial4"/>
    <dgm:cxn modelId="{F5E81952-DFD1-4ACC-B10F-BF2E5AAA4296}" type="presParOf" srcId="{4F45A41F-1E04-4EE2-8E93-DDCC122558BC}" destId="{B7287D42-B335-4251-8354-DF19582FA075}" srcOrd="14" destOrd="0" presId="urn:microsoft.com/office/officeart/2005/8/layout/radial4"/>
    <dgm:cxn modelId="{0FE4EE2F-9DBA-41CD-AF34-023515E9CAE2}" type="presParOf" srcId="{4F45A41F-1E04-4EE2-8E93-DDCC122558BC}" destId="{59015A0D-2164-438E-A254-21BEE299066F}" srcOrd="15" destOrd="0" presId="urn:microsoft.com/office/officeart/2005/8/layout/radial4"/>
    <dgm:cxn modelId="{3DDD8B7A-87B6-4851-ABEA-B02B8686D82B}" type="presParOf" srcId="{4F45A41F-1E04-4EE2-8E93-DDCC122558BC}" destId="{D3D620E0-D8EB-4A52-B800-8D3E7E515A80}" srcOrd="16" destOrd="0" presId="urn:microsoft.com/office/officeart/2005/8/layout/radial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467F23-4FC7-4D3E-A87D-D33E97606641}"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tr-TR"/>
        </a:p>
      </dgm:t>
    </dgm:pt>
    <dgm:pt modelId="{869CCB1E-4C46-42E5-BF50-BDE10370D9C9}">
      <dgm:prSet custT="1"/>
      <dgm:spPr>
        <a:solidFill>
          <a:schemeClr val="accent1">
            <a:lumMod val="75000"/>
          </a:schemeClr>
        </a:solidFill>
      </dgm:spPr>
      <dgm:t>
        <a:bodyPr/>
        <a:lstStyle/>
        <a:p>
          <a:pPr algn="ctr" rtl="0"/>
          <a:r>
            <a:rPr lang="tr-TR" sz="2000" dirty="0">
              <a:latin typeface="+mn-lt"/>
              <a:cs typeface="Times New Roman" panose="02020603050405020304" pitchFamily="18" charset="0"/>
            </a:rPr>
            <a:t>(a)</a:t>
          </a:r>
        </a:p>
        <a:p>
          <a:pPr algn="ctr" rtl="0"/>
          <a:r>
            <a:rPr lang="tr-TR" sz="2000" dirty="0">
              <a:latin typeface="+mn-lt"/>
              <a:cs typeface="Times New Roman" panose="02020603050405020304" pitchFamily="18" charset="0"/>
            </a:rPr>
            <a:t>Teklif Çıkmaması	</a:t>
          </a:r>
        </a:p>
      </dgm:t>
    </dgm:pt>
    <dgm:pt modelId="{BB4DA126-0884-409A-8BC0-9ACFCA627DA8}" type="parTrans" cxnId="{F5A0A560-E738-4356-88B8-D227C3123D4A}">
      <dgm:prSet/>
      <dgm:spPr/>
      <dgm:t>
        <a:bodyPr/>
        <a:lstStyle/>
        <a:p>
          <a:endParaRPr lang="tr-TR" sz="2400">
            <a:latin typeface="Cambria" panose="02040503050406030204" pitchFamily="18" charset="0"/>
          </a:endParaRPr>
        </a:p>
      </dgm:t>
    </dgm:pt>
    <dgm:pt modelId="{7F23BBBB-2735-4078-B28D-F81A79123529}" type="sibTrans" cxnId="{F5A0A560-E738-4356-88B8-D227C3123D4A}">
      <dgm:prSet/>
      <dgm:spPr/>
      <dgm:t>
        <a:bodyPr/>
        <a:lstStyle/>
        <a:p>
          <a:endParaRPr lang="tr-TR" sz="2400">
            <a:latin typeface="Cambria" panose="02040503050406030204" pitchFamily="18" charset="0"/>
          </a:endParaRPr>
        </a:p>
      </dgm:t>
    </dgm:pt>
    <dgm:pt modelId="{F448D023-2EE7-4A81-8CD4-A7CEE3377BF0}">
      <dgm:prSet custT="1"/>
      <dgm:spPr>
        <a:solidFill>
          <a:schemeClr val="accent2">
            <a:lumMod val="75000"/>
          </a:schemeClr>
        </a:solidFill>
      </dgm:spPr>
      <dgm:t>
        <a:bodyPr/>
        <a:lstStyle/>
        <a:p>
          <a:pPr rtl="0"/>
          <a:r>
            <a:rPr lang="tr-TR" sz="2000" dirty="0">
              <a:latin typeface="+mn-lt"/>
              <a:cs typeface="Times New Roman" panose="02020603050405020304" pitchFamily="18" charset="0"/>
            </a:rPr>
            <a:t>(b)</a:t>
          </a:r>
        </a:p>
        <a:p>
          <a:pPr rtl="0"/>
          <a:r>
            <a:rPr lang="tr-TR" sz="2000" dirty="0">
              <a:latin typeface="+mn-lt"/>
              <a:cs typeface="Times New Roman" panose="02020603050405020304" pitchFamily="18" charset="0"/>
            </a:rPr>
            <a:t>Beklenmeye ve Öngörülmeyen İvedi Alımlar</a:t>
          </a:r>
        </a:p>
      </dgm:t>
    </dgm:pt>
    <dgm:pt modelId="{FD16EB67-3103-4BCF-A5C9-5D9340F02ADF}" type="parTrans" cxnId="{BB2967DD-F1D9-4677-B14A-93852F8AF379}">
      <dgm:prSet/>
      <dgm:spPr/>
      <dgm:t>
        <a:bodyPr/>
        <a:lstStyle/>
        <a:p>
          <a:endParaRPr lang="tr-TR" sz="2400">
            <a:latin typeface="Cambria" panose="02040503050406030204" pitchFamily="18" charset="0"/>
          </a:endParaRPr>
        </a:p>
      </dgm:t>
    </dgm:pt>
    <dgm:pt modelId="{8336E277-005B-4BD9-AEBE-D2BDD29EF2E3}" type="sibTrans" cxnId="{BB2967DD-F1D9-4677-B14A-93852F8AF379}">
      <dgm:prSet/>
      <dgm:spPr/>
      <dgm:t>
        <a:bodyPr/>
        <a:lstStyle/>
        <a:p>
          <a:endParaRPr lang="tr-TR" sz="2400">
            <a:latin typeface="Cambria" panose="02040503050406030204" pitchFamily="18" charset="0"/>
          </a:endParaRPr>
        </a:p>
      </dgm:t>
    </dgm:pt>
    <dgm:pt modelId="{B7823ED0-54E2-44FB-A226-5D39D8E8FDA6}">
      <dgm:prSet custT="1"/>
      <dgm:spPr>
        <a:solidFill>
          <a:schemeClr val="accent2">
            <a:lumMod val="75000"/>
          </a:schemeClr>
        </a:solidFill>
      </dgm:spPr>
      <dgm:t>
        <a:bodyPr/>
        <a:lstStyle/>
        <a:p>
          <a:pPr algn="ctr" rtl="0"/>
          <a:r>
            <a:rPr lang="tr-TR" sz="2000" dirty="0">
              <a:latin typeface="+mn-lt"/>
              <a:cs typeface="Times New Roman" panose="02020603050405020304" pitchFamily="18" charset="0"/>
            </a:rPr>
            <a:t>(c)</a:t>
          </a:r>
        </a:p>
        <a:p>
          <a:pPr algn="ctr" rtl="0"/>
          <a:r>
            <a:rPr lang="tr-TR" sz="2000" dirty="0">
              <a:latin typeface="+mn-lt"/>
              <a:cs typeface="Times New Roman" panose="02020603050405020304" pitchFamily="18" charset="0"/>
            </a:rPr>
            <a:t>Savunma/Güvenlik İle İlgili İvedi Alımlar</a:t>
          </a:r>
          <a:r>
            <a:rPr lang="tr-TR" sz="2200" dirty="0">
              <a:latin typeface="Times New Roman" panose="02020603050405020304" pitchFamily="18" charset="0"/>
              <a:cs typeface="Times New Roman" panose="02020603050405020304" pitchFamily="18" charset="0"/>
            </a:rPr>
            <a:t>	</a:t>
          </a:r>
        </a:p>
      </dgm:t>
    </dgm:pt>
    <dgm:pt modelId="{73EF68D9-5FB4-4900-B45D-CC184AE21C94}" type="parTrans" cxnId="{2A8C050F-35D2-4220-B0D0-5F0775CC7DB3}">
      <dgm:prSet/>
      <dgm:spPr/>
      <dgm:t>
        <a:bodyPr/>
        <a:lstStyle/>
        <a:p>
          <a:endParaRPr lang="tr-TR" sz="2400">
            <a:latin typeface="Cambria" panose="02040503050406030204" pitchFamily="18" charset="0"/>
          </a:endParaRPr>
        </a:p>
      </dgm:t>
    </dgm:pt>
    <dgm:pt modelId="{4E384670-0A8A-480D-9336-96520A5E6C06}" type="sibTrans" cxnId="{2A8C050F-35D2-4220-B0D0-5F0775CC7DB3}">
      <dgm:prSet/>
      <dgm:spPr/>
      <dgm:t>
        <a:bodyPr/>
        <a:lstStyle/>
        <a:p>
          <a:endParaRPr lang="tr-TR" sz="2400">
            <a:latin typeface="Cambria" panose="02040503050406030204" pitchFamily="18" charset="0"/>
          </a:endParaRPr>
        </a:p>
      </dgm:t>
    </dgm:pt>
    <dgm:pt modelId="{102D85BA-20E4-44C8-9C35-5BA1184DF9BA}" type="pres">
      <dgm:prSet presAssocID="{2E467F23-4FC7-4D3E-A87D-D33E97606641}" presName="Name0" presStyleCnt="0">
        <dgm:presLayoutVars>
          <dgm:dir/>
          <dgm:animLvl val="lvl"/>
          <dgm:resizeHandles val="exact"/>
        </dgm:presLayoutVars>
      </dgm:prSet>
      <dgm:spPr/>
    </dgm:pt>
    <dgm:pt modelId="{8620FF16-2E61-48B1-AF9F-88865C1BABEB}" type="pres">
      <dgm:prSet presAssocID="{869CCB1E-4C46-42E5-BF50-BDE10370D9C9}" presName="linNode" presStyleCnt="0"/>
      <dgm:spPr/>
    </dgm:pt>
    <dgm:pt modelId="{FA6610DD-8E7D-4208-926D-11F2F8C00314}" type="pres">
      <dgm:prSet presAssocID="{869CCB1E-4C46-42E5-BF50-BDE10370D9C9}" presName="parentText" presStyleLbl="node1" presStyleIdx="0" presStyleCnt="3" custScaleX="277778" custLinFactNeighborX="136" custLinFactNeighborY="-5328">
        <dgm:presLayoutVars>
          <dgm:chMax val="1"/>
          <dgm:bulletEnabled val="1"/>
        </dgm:presLayoutVars>
      </dgm:prSet>
      <dgm:spPr/>
    </dgm:pt>
    <dgm:pt modelId="{5E6F0223-7A04-453E-BF24-13C87E2657D8}" type="pres">
      <dgm:prSet presAssocID="{7F23BBBB-2735-4078-B28D-F81A79123529}" presName="sp" presStyleCnt="0"/>
      <dgm:spPr/>
    </dgm:pt>
    <dgm:pt modelId="{A175B786-71AF-4A74-8BBD-C34914541138}" type="pres">
      <dgm:prSet presAssocID="{F448D023-2EE7-4A81-8CD4-A7CEE3377BF0}" presName="linNode" presStyleCnt="0"/>
      <dgm:spPr/>
    </dgm:pt>
    <dgm:pt modelId="{57BB49B2-919A-4DC3-AAB2-68267A45E459}" type="pres">
      <dgm:prSet presAssocID="{F448D023-2EE7-4A81-8CD4-A7CEE3377BF0}" presName="parentText" presStyleLbl="node1" presStyleIdx="1" presStyleCnt="3" custScaleX="277778">
        <dgm:presLayoutVars>
          <dgm:chMax val="1"/>
          <dgm:bulletEnabled val="1"/>
        </dgm:presLayoutVars>
      </dgm:prSet>
      <dgm:spPr/>
    </dgm:pt>
    <dgm:pt modelId="{59A291B9-39E5-4B8E-9EF5-79732768A8B9}" type="pres">
      <dgm:prSet presAssocID="{8336E277-005B-4BD9-AEBE-D2BDD29EF2E3}" presName="sp" presStyleCnt="0"/>
      <dgm:spPr/>
    </dgm:pt>
    <dgm:pt modelId="{7E638741-9C7F-474F-A352-9B9B64BC969D}" type="pres">
      <dgm:prSet presAssocID="{B7823ED0-54E2-44FB-A226-5D39D8E8FDA6}" presName="linNode" presStyleCnt="0"/>
      <dgm:spPr/>
    </dgm:pt>
    <dgm:pt modelId="{7BF4D33E-00C4-4D4B-8E76-0C41100024D0}" type="pres">
      <dgm:prSet presAssocID="{B7823ED0-54E2-44FB-A226-5D39D8E8FDA6}" presName="parentText" presStyleLbl="node1" presStyleIdx="2" presStyleCnt="3" custScaleX="277778" custLinFactNeighborX="91309" custLinFactNeighborY="5260">
        <dgm:presLayoutVars>
          <dgm:chMax val="1"/>
          <dgm:bulletEnabled val="1"/>
        </dgm:presLayoutVars>
      </dgm:prSet>
      <dgm:spPr/>
    </dgm:pt>
  </dgm:ptLst>
  <dgm:cxnLst>
    <dgm:cxn modelId="{2A8C050F-35D2-4220-B0D0-5F0775CC7DB3}" srcId="{2E467F23-4FC7-4D3E-A87D-D33E97606641}" destId="{B7823ED0-54E2-44FB-A226-5D39D8E8FDA6}" srcOrd="2" destOrd="0" parTransId="{73EF68D9-5FB4-4900-B45D-CC184AE21C94}" sibTransId="{4E384670-0A8A-480D-9336-96520A5E6C06}"/>
    <dgm:cxn modelId="{AB93D11A-C083-4DC6-9E16-CA22259FFF3B}" type="presOf" srcId="{2E467F23-4FC7-4D3E-A87D-D33E97606641}" destId="{102D85BA-20E4-44C8-9C35-5BA1184DF9BA}" srcOrd="0" destOrd="0" presId="urn:microsoft.com/office/officeart/2005/8/layout/vList5"/>
    <dgm:cxn modelId="{F5A0A560-E738-4356-88B8-D227C3123D4A}" srcId="{2E467F23-4FC7-4D3E-A87D-D33E97606641}" destId="{869CCB1E-4C46-42E5-BF50-BDE10370D9C9}" srcOrd="0" destOrd="0" parTransId="{BB4DA126-0884-409A-8BC0-9ACFCA627DA8}" sibTransId="{7F23BBBB-2735-4078-B28D-F81A79123529}"/>
    <dgm:cxn modelId="{8CDC6D6F-3089-4DC6-B61F-7CFB6AAAF10C}" type="presOf" srcId="{F448D023-2EE7-4A81-8CD4-A7CEE3377BF0}" destId="{57BB49B2-919A-4DC3-AAB2-68267A45E459}" srcOrd="0" destOrd="0" presId="urn:microsoft.com/office/officeart/2005/8/layout/vList5"/>
    <dgm:cxn modelId="{6D9077DB-EBE8-4512-8784-A4AD742FE86C}" type="presOf" srcId="{B7823ED0-54E2-44FB-A226-5D39D8E8FDA6}" destId="{7BF4D33E-00C4-4D4B-8E76-0C41100024D0}" srcOrd="0" destOrd="0" presId="urn:microsoft.com/office/officeart/2005/8/layout/vList5"/>
    <dgm:cxn modelId="{BB2967DD-F1D9-4677-B14A-93852F8AF379}" srcId="{2E467F23-4FC7-4D3E-A87D-D33E97606641}" destId="{F448D023-2EE7-4A81-8CD4-A7CEE3377BF0}" srcOrd="1" destOrd="0" parTransId="{FD16EB67-3103-4BCF-A5C9-5D9340F02ADF}" sibTransId="{8336E277-005B-4BD9-AEBE-D2BDD29EF2E3}"/>
    <dgm:cxn modelId="{9B751EF0-C0CE-42C1-BEAB-3C74B126EC90}" type="presOf" srcId="{869CCB1E-4C46-42E5-BF50-BDE10370D9C9}" destId="{FA6610DD-8E7D-4208-926D-11F2F8C00314}" srcOrd="0" destOrd="0" presId="urn:microsoft.com/office/officeart/2005/8/layout/vList5"/>
    <dgm:cxn modelId="{9B772784-AD32-4057-B5CB-F7B84CAC6D83}" type="presParOf" srcId="{102D85BA-20E4-44C8-9C35-5BA1184DF9BA}" destId="{8620FF16-2E61-48B1-AF9F-88865C1BABEB}" srcOrd="0" destOrd="0" presId="urn:microsoft.com/office/officeart/2005/8/layout/vList5"/>
    <dgm:cxn modelId="{4ADB3331-0325-425C-B289-C7CE63E77F57}" type="presParOf" srcId="{8620FF16-2E61-48B1-AF9F-88865C1BABEB}" destId="{FA6610DD-8E7D-4208-926D-11F2F8C00314}" srcOrd="0" destOrd="0" presId="urn:microsoft.com/office/officeart/2005/8/layout/vList5"/>
    <dgm:cxn modelId="{F48753C0-89AB-4176-82FE-D061C6630817}" type="presParOf" srcId="{102D85BA-20E4-44C8-9C35-5BA1184DF9BA}" destId="{5E6F0223-7A04-453E-BF24-13C87E2657D8}" srcOrd="1" destOrd="0" presId="urn:microsoft.com/office/officeart/2005/8/layout/vList5"/>
    <dgm:cxn modelId="{1AD76B82-EE14-4AE4-97DB-4569F9D66C8E}" type="presParOf" srcId="{102D85BA-20E4-44C8-9C35-5BA1184DF9BA}" destId="{A175B786-71AF-4A74-8BBD-C34914541138}" srcOrd="2" destOrd="0" presId="urn:microsoft.com/office/officeart/2005/8/layout/vList5"/>
    <dgm:cxn modelId="{1ADD4EAA-F0B4-4B1C-9C03-335625C3BBBE}" type="presParOf" srcId="{A175B786-71AF-4A74-8BBD-C34914541138}" destId="{57BB49B2-919A-4DC3-AAB2-68267A45E459}" srcOrd="0" destOrd="0" presId="urn:microsoft.com/office/officeart/2005/8/layout/vList5"/>
    <dgm:cxn modelId="{C104CD9E-8D69-4CA1-8A7E-5A38532CFB2F}" type="presParOf" srcId="{102D85BA-20E4-44C8-9C35-5BA1184DF9BA}" destId="{59A291B9-39E5-4B8E-9EF5-79732768A8B9}" srcOrd="3" destOrd="0" presId="urn:microsoft.com/office/officeart/2005/8/layout/vList5"/>
    <dgm:cxn modelId="{35407BAC-FEB8-49F9-839F-157C1F0080D4}" type="presParOf" srcId="{102D85BA-20E4-44C8-9C35-5BA1184DF9BA}" destId="{7E638741-9C7F-474F-A352-9B9B64BC969D}" srcOrd="4" destOrd="0" presId="urn:microsoft.com/office/officeart/2005/8/layout/vList5"/>
    <dgm:cxn modelId="{BD896BDD-302D-45D6-B4FB-6FDDE892681B}" type="presParOf" srcId="{7E638741-9C7F-474F-A352-9B9B64BC969D}" destId="{7BF4D33E-00C4-4D4B-8E76-0C41100024D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467F23-4FC7-4D3E-A87D-D33E97606641}"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tr-TR"/>
        </a:p>
      </dgm:t>
    </dgm:pt>
    <dgm:pt modelId="{869CCB1E-4C46-42E5-BF50-BDE10370D9C9}">
      <dgm:prSet custT="1"/>
      <dgm:spPr>
        <a:solidFill>
          <a:schemeClr val="accent1">
            <a:lumMod val="75000"/>
          </a:schemeClr>
        </a:solidFill>
      </dgm:spPr>
      <dgm:t>
        <a:bodyPr/>
        <a:lstStyle/>
        <a:p>
          <a:pPr algn="ctr" rtl="0"/>
          <a:r>
            <a:rPr lang="tr-TR" sz="2000" dirty="0">
              <a:latin typeface="+mn-lt"/>
              <a:cs typeface="Times New Roman" panose="02020603050405020304" pitchFamily="18" charset="0"/>
            </a:rPr>
            <a:t>(d)</a:t>
          </a:r>
        </a:p>
        <a:p>
          <a:pPr algn="ctr" rtl="0"/>
          <a:r>
            <a:rPr lang="tr-TR" sz="2000" dirty="0">
              <a:latin typeface="+mn-lt"/>
              <a:cs typeface="Times New Roman" panose="02020603050405020304" pitchFamily="18" charset="0"/>
            </a:rPr>
            <a:t>Ar-Ge Gerektiren Alımlar</a:t>
          </a:r>
          <a:r>
            <a:rPr lang="tr-TR" sz="2000" dirty="0">
              <a:latin typeface="Times New Roman" panose="02020603050405020304" pitchFamily="18" charset="0"/>
              <a:cs typeface="Times New Roman" panose="02020603050405020304" pitchFamily="18" charset="0"/>
            </a:rPr>
            <a:t>	</a:t>
          </a:r>
        </a:p>
      </dgm:t>
    </dgm:pt>
    <dgm:pt modelId="{BB4DA126-0884-409A-8BC0-9ACFCA627DA8}" type="parTrans" cxnId="{F5A0A560-E738-4356-88B8-D227C3123D4A}">
      <dgm:prSet/>
      <dgm:spPr/>
      <dgm:t>
        <a:bodyPr/>
        <a:lstStyle/>
        <a:p>
          <a:endParaRPr lang="tr-TR" sz="2400">
            <a:latin typeface="Cambria" panose="02040503050406030204" pitchFamily="18" charset="0"/>
          </a:endParaRPr>
        </a:p>
      </dgm:t>
    </dgm:pt>
    <dgm:pt modelId="{7F23BBBB-2735-4078-B28D-F81A79123529}" type="sibTrans" cxnId="{F5A0A560-E738-4356-88B8-D227C3123D4A}">
      <dgm:prSet/>
      <dgm:spPr/>
      <dgm:t>
        <a:bodyPr/>
        <a:lstStyle/>
        <a:p>
          <a:endParaRPr lang="tr-TR" sz="2400">
            <a:latin typeface="Cambria" panose="02040503050406030204" pitchFamily="18" charset="0"/>
          </a:endParaRPr>
        </a:p>
      </dgm:t>
    </dgm:pt>
    <dgm:pt modelId="{F448D023-2EE7-4A81-8CD4-A7CEE3377BF0}">
      <dgm:prSet custT="1"/>
      <dgm:spPr>
        <a:solidFill>
          <a:schemeClr val="accent1">
            <a:lumMod val="75000"/>
          </a:schemeClr>
        </a:solidFill>
      </dgm:spPr>
      <dgm:t>
        <a:bodyPr/>
        <a:lstStyle/>
        <a:p>
          <a:pPr rtl="0"/>
          <a:r>
            <a:rPr lang="tr-TR" sz="2000" dirty="0">
              <a:latin typeface="+mn-lt"/>
              <a:cs typeface="Times New Roman" panose="02020603050405020304" pitchFamily="18" charset="0"/>
            </a:rPr>
            <a:t>(e)</a:t>
          </a:r>
        </a:p>
        <a:p>
          <a:pPr rtl="0"/>
          <a:r>
            <a:rPr lang="tr-TR" sz="2000" dirty="0" err="1">
              <a:latin typeface="+mn-lt"/>
              <a:cs typeface="Times New Roman" panose="02020603050405020304" pitchFamily="18" charset="0"/>
            </a:rPr>
            <a:t>Özgün&amp;Karmaşık</a:t>
          </a:r>
          <a:r>
            <a:rPr lang="tr-TR" sz="2000" dirty="0">
              <a:latin typeface="Times New Roman" panose="02020603050405020304" pitchFamily="18" charset="0"/>
              <a:cs typeface="Times New Roman" panose="02020603050405020304" pitchFamily="18" charset="0"/>
            </a:rPr>
            <a:t>	</a:t>
          </a:r>
          <a:endParaRPr lang="tr-TR" sz="2000" dirty="0">
            <a:latin typeface="+mn-lt"/>
            <a:cs typeface="Times New Roman" panose="02020603050405020304" pitchFamily="18" charset="0"/>
          </a:endParaRPr>
        </a:p>
      </dgm:t>
    </dgm:pt>
    <dgm:pt modelId="{FD16EB67-3103-4BCF-A5C9-5D9340F02ADF}" type="parTrans" cxnId="{BB2967DD-F1D9-4677-B14A-93852F8AF379}">
      <dgm:prSet/>
      <dgm:spPr/>
      <dgm:t>
        <a:bodyPr/>
        <a:lstStyle/>
        <a:p>
          <a:endParaRPr lang="tr-TR" sz="2400">
            <a:latin typeface="Cambria" panose="02040503050406030204" pitchFamily="18" charset="0"/>
          </a:endParaRPr>
        </a:p>
      </dgm:t>
    </dgm:pt>
    <dgm:pt modelId="{8336E277-005B-4BD9-AEBE-D2BDD29EF2E3}" type="sibTrans" cxnId="{BB2967DD-F1D9-4677-B14A-93852F8AF379}">
      <dgm:prSet/>
      <dgm:spPr/>
      <dgm:t>
        <a:bodyPr/>
        <a:lstStyle/>
        <a:p>
          <a:endParaRPr lang="tr-TR" sz="2400">
            <a:latin typeface="Cambria" panose="02040503050406030204" pitchFamily="18" charset="0"/>
          </a:endParaRPr>
        </a:p>
      </dgm:t>
    </dgm:pt>
    <dgm:pt modelId="{B7823ED0-54E2-44FB-A226-5D39D8E8FDA6}">
      <dgm:prSet custT="1"/>
      <dgm:spPr>
        <a:solidFill>
          <a:schemeClr val="accent2">
            <a:lumMod val="75000"/>
          </a:schemeClr>
        </a:solidFill>
      </dgm:spPr>
      <dgm:t>
        <a:bodyPr/>
        <a:lstStyle/>
        <a:p>
          <a:pPr algn="ctr" rtl="0"/>
          <a:r>
            <a:rPr lang="tr-TR" sz="2000" dirty="0">
              <a:latin typeface="+mn-lt"/>
              <a:cs typeface="Times New Roman" panose="02020603050405020304" pitchFamily="18" charset="0"/>
            </a:rPr>
            <a:t>(f)</a:t>
          </a:r>
        </a:p>
        <a:p>
          <a:pPr algn="ctr" rtl="0"/>
          <a:r>
            <a:rPr lang="tr-TR" sz="2000" dirty="0">
              <a:latin typeface="+mn-lt"/>
              <a:cs typeface="Times New Roman" panose="02020603050405020304" pitchFamily="18" charset="0"/>
            </a:rPr>
            <a:t>728.072 ₺’ye Kadar Mal ve Hizmet Alımlar</a:t>
          </a:r>
          <a:r>
            <a:rPr lang="tr-TR" sz="2200" dirty="0">
              <a:latin typeface="Times New Roman" panose="02020603050405020304" pitchFamily="18" charset="0"/>
              <a:cs typeface="Times New Roman" panose="02020603050405020304" pitchFamily="18" charset="0"/>
            </a:rPr>
            <a:t>	</a:t>
          </a:r>
        </a:p>
      </dgm:t>
    </dgm:pt>
    <dgm:pt modelId="{73EF68D9-5FB4-4900-B45D-CC184AE21C94}" type="parTrans" cxnId="{2A8C050F-35D2-4220-B0D0-5F0775CC7DB3}">
      <dgm:prSet/>
      <dgm:spPr/>
      <dgm:t>
        <a:bodyPr/>
        <a:lstStyle/>
        <a:p>
          <a:endParaRPr lang="tr-TR" sz="2400">
            <a:latin typeface="Cambria" panose="02040503050406030204" pitchFamily="18" charset="0"/>
          </a:endParaRPr>
        </a:p>
      </dgm:t>
    </dgm:pt>
    <dgm:pt modelId="{4E384670-0A8A-480D-9336-96520A5E6C06}" type="sibTrans" cxnId="{2A8C050F-35D2-4220-B0D0-5F0775CC7DB3}">
      <dgm:prSet/>
      <dgm:spPr/>
      <dgm:t>
        <a:bodyPr/>
        <a:lstStyle/>
        <a:p>
          <a:endParaRPr lang="tr-TR" sz="2400">
            <a:latin typeface="Cambria" panose="02040503050406030204" pitchFamily="18" charset="0"/>
          </a:endParaRPr>
        </a:p>
      </dgm:t>
    </dgm:pt>
    <dgm:pt modelId="{102D85BA-20E4-44C8-9C35-5BA1184DF9BA}" type="pres">
      <dgm:prSet presAssocID="{2E467F23-4FC7-4D3E-A87D-D33E97606641}" presName="Name0" presStyleCnt="0">
        <dgm:presLayoutVars>
          <dgm:dir/>
          <dgm:animLvl val="lvl"/>
          <dgm:resizeHandles val="exact"/>
        </dgm:presLayoutVars>
      </dgm:prSet>
      <dgm:spPr/>
    </dgm:pt>
    <dgm:pt modelId="{8620FF16-2E61-48B1-AF9F-88865C1BABEB}" type="pres">
      <dgm:prSet presAssocID="{869CCB1E-4C46-42E5-BF50-BDE10370D9C9}" presName="linNode" presStyleCnt="0"/>
      <dgm:spPr/>
    </dgm:pt>
    <dgm:pt modelId="{FA6610DD-8E7D-4208-926D-11F2F8C00314}" type="pres">
      <dgm:prSet presAssocID="{869CCB1E-4C46-42E5-BF50-BDE10370D9C9}" presName="parentText" presStyleLbl="node1" presStyleIdx="0" presStyleCnt="3" custScaleX="277778" custLinFactNeighborX="-136" custLinFactNeighborY="-6839">
        <dgm:presLayoutVars>
          <dgm:chMax val="1"/>
          <dgm:bulletEnabled val="1"/>
        </dgm:presLayoutVars>
      </dgm:prSet>
      <dgm:spPr/>
    </dgm:pt>
    <dgm:pt modelId="{5E6F0223-7A04-453E-BF24-13C87E2657D8}" type="pres">
      <dgm:prSet presAssocID="{7F23BBBB-2735-4078-B28D-F81A79123529}" presName="sp" presStyleCnt="0"/>
      <dgm:spPr/>
    </dgm:pt>
    <dgm:pt modelId="{A175B786-71AF-4A74-8BBD-C34914541138}" type="pres">
      <dgm:prSet presAssocID="{F448D023-2EE7-4A81-8CD4-A7CEE3377BF0}" presName="linNode" presStyleCnt="0"/>
      <dgm:spPr/>
    </dgm:pt>
    <dgm:pt modelId="{57BB49B2-919A-4DC3-AAB2-68267A45E459}" type="pres">
      <dgm:prSet presAssocID="{F448D023-2EE7-4A81-8CD4-A7CEE3377BF0}" presName="parentText" presStyleLbl="node1" presStyleIdx="1" presStyleCnt="3" custScaleX="277778">
        <dgm:presLayoutVars>
          <dgm:chMax val="1"/>
          <dgm:bulletEnabled val="1"/>
        </dgm:presLayoutVars>
      </dgm:prSet>
      <dgm:spPr/>
    </dgm:pt>
    <dgm:pt modelId="{59A291B9-39E5-4B8E-9EF5-79732768A8B9}" type="pres">
      <dgm:prSet presAssocID="{8336E277-005B-4BD9-AEBE-D2BDD29EF2E3}" presName="sp" presStyleCnt="0"/>
      <dgm:spPr/>
    </dgm:pt>
    <dgm:pt modelId="{7E638741-9C7F-474F-A352-9B9B64BC969D}" type="pres">
      <dgm:prSet presAssocID="{B7823ED0-54E2-44FB-A226-5D39D8E8FDA6}" presName="linNode" presStyleCnt="0"/>
      <dgm:spPr/>
    </dgm:pt>
    <dgm:pt modelId="{7BF4D33E-00C4-4D4B-8E76-0C41100024D0}" type="pres">
      <dgm:prSet presAssocID="{B7823ED0-54E2-44FB-A226-5D39D8E8FDA6}" presName="parentText" presStyleLbl="node1" presStyleIdx="2" presStyleCnt="3" custScaleX="277778" custLinFactNeighborX="91309" custLinFactNeighborY="5260">
        <dgm:presLayoutVars>
          <dgm:chMax val="1"/>
          <dgm:bulletEnabled val="1"/>
        </dgm:presLayoutVars>
      </dgm:prSet>
      <dgm:spPr/>
    </dgm:pt>
  </dgm:ptLst>
  <dgm:cxnLst>
    <dgm:cxn modelId="{2A8C050F-35D2-4220-B0D0-5F0775CC7DB3}" srcId="{2E467F23-4FC7-4D3E-A87D-D33E97606641}" destId="{B7823ED0-54E2-44FB-A226-5D39D8E8FDA6}" srcOrd="2" destOrd="0" parTransId="{73EF68D9-5FB4-4900-B45D-CC184AE21C94}" sibTransId="{4E384670-0A8A-480D-9336-96520A5E6C06}"/>
    <dgm:cxn modelId="{AB93D11A-C083-4DC6-9E16-CA22259FFF3B}" type="presOf" srcId="{2E467F23-4FC7-4D3E-A87D-D33E97606641}" destId="{102D85BA-20E4-44C8-9C35-5BA1184DF9BA}" srcOrd="0" destOrd="0" presId="urn:microsoft.com/office/officeart/2005/8/layout/vList5"/>
    <dgm:cxn modelId="{F5A0A560-E738-4356-88B8-D227C3123D4A}" srcId="{2E467F23-4FC7-4D3E-A87D-D33E97606641}" destId="{869CCB1E-4C46-42E5-BF50-BDE10370D9C9}" srcOrd="0" destOrd="0" parTransId="{BB4DA126-0884-409A-8BC0-9ACFCA627DA8}" sibTransId="{7F23BBBB-2735-4078-B28D-F81A79123529}"/>
    <dgm:cxn modelId="{8CDC6D6F-3089-4DC6-B61F-7CFB6AAAF10C}" type="presOf" srcId="{F448D023-2EE7-4A81-8CD4-A7CEE3377BF0}" destId="{57BB49B2-919A-4DC3-AAB2-68267A45E459}" srcOrd="0" destOrd="0" presId="urn:microsoft.com/office/officeart/2005/8/layout/vList5"/>
    <dgm:cxn modelId="{6D9077DB-EBE8-4512-8784-A4AD742FE86C}" type="presOf" srcId="{B7823ED0-54E2-44FB-A226-5D39D8E8FDA6}" destId="{7BF4D33E-00C4-4D4B-8E76-0C41100024D0}" srcOrd="0" destOrd="0" presId="urn:microsoft.com/office/officeart/2005/8/layout/vList5"/>
    <dgm:cxn modelId="{BB2967DD-F1D9-4677-B14A-93852F8AF379}" srcId="{2E467F23-4FC7-4D3E-A87D-D33E97606641}" destId="{F448D023-2EE7-4A81-8CD4-A7CEE3377BF0}" srcOrd="1" destOrd="0" parTransId="{FD16EB67-3103-4BCF-A5C9-5D9340F02ADF}" sibTransId="{8336E277-005B-4BD9-AEBE-D2BDD29EF2E3}"/>
    <dgm:cxn modelId="{9B751EF0-C0CE-42C1-BEAB-3C74B126EC90}" type="presOf" srcId="{869CCB1E-4C46-42E5-BF50-BDE10370D9C9}" destId="{FA6610DD-8E7D-4208-926D-11F2F8C00314}" srcOrd="0" destOrd="0" presId="urn:microsoft.com/office/officeart/2005/8/layout/vList5"/>
    <dgm:cxn modelId="{9B772784-AD32-4057-B5CB-F7B84CAC6D83}" type="presParOf" srcId="{102D85BA-20E4-44C8-9C35-5BA1184DF9BA}" destId="{8620FF16-2E61-48B1-AF9F-88865C1BABEB}" srcOrd="0" destOrd="0" presId="urn:microsoft.com/office/officeart/2005/8/layout/vList5"/>
    <dgm:cxn modelId="{4ADB3331-0325-425C-B289-C7CE63E77F57}" type="presParOf" srcId="{8620FF16-2E61-48B1-AF9F-88865C1BABEB}" destId="{FA6610DD-8E7D-4208-926D-11F2F8C00314}" srcOrd="0" destOrd="0" presId="urn:microsoft.com/office/officeart/2005/8/layout/vList5"/>
    <dgm:cxn modelId="{F48753C0-89AB-4176-82FE-D061C6630817}" type="presParOf" srcId="{102D85BA-20E4-44C8-9C35-5BA1184DF9BA}" destId="{5E6F0223-7A04-453E-BF24-13C87E2657D8}" srcOrd="1" destOrd="0" presId="urn:microsoft.com/office/officeart/2005/8/layout/vList5"/>
    <dgm:cxn modelId="{1AD76B82-EE14-4AE4-97DB-4569F9D66C8E}" type="presParOf" srcId="{102D85BA-20E4-44C8-9C35-5BA1184DF9BA}" destId="{A175B786-71AF-4A74-8BBD-C34914541138}" srcOrd="2" destOrd="0" presId="urn:microsoft.com/office/officeart/2005/8/layout/vList5"/>
    <dgm:cxn modelId="{1ADD4EAA-F0B4-4B1C-9C03-335625C3BBBE}" type="presParOf" srcId="{A175B786-71AF-4A74-8BBD-C34914541138}" destId="{57BB49B2-919A-4DC3-AAB2-68267A45E459}" srcOrd="0" destOrd="0" presId="urn:microsoft.com/office/officeart/2005/8/layout/vList5"/>
    <dgm:cxn modelId="{C104CD9E-8D69-4CA1-8A7E-5A38532CFB2F}" type="presParOf" srcId="{102D85BA-20E4-44C8-9C35-5BA1184DF9BA}" destId="{59A291B9-39E5-4B8E-9EF5-79732768A8B9}" srcOrd="3" destOrd="0" presId="urn:microsoft.com/office/officeart/2005/8/layout/vList5"/>
    <dgm:cxn modelId="{35407BAC-FEB8-49F9-839F-157C1F0080D4}" type="presParOf" srcId="{102D85BA-20E4-44C8-9C35-5BA1184DF9BA}" destId="{7E638741-9C7F-474F-A352-9B9B64BC969D}" srcOrd="4" destOrd="0" presId="urn:microsoft.com/office/officeart/2005/8/layout/vList5"/>
    <dgm:cxn modelId="{BD896BDD-302D-45D6-B4FB-6FDDE892681B}" type="presParOf" srcId="{7E638741-9C7F-474F-A352-9B9B64BC969D}" destId="{7BF4D33E-00C4-4D4B-8E76-0C41100024D0}"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638B26-5D73-4B85-9576-3561BFBA9F73}" type="doc">
      <dgm:prSet loTypeId="urn:microsoft.com/office/officeart/2005/8/layout/process1" loCatId="process" qsTypeId="urn:microsoft.com/office/officeart/2005/8/quickstyle/simple2" qsCatId="simple" csTypeId="urn:microsoft.com/office/officeart/2005/8/colors/accent1_5" csCatId="accent1" phldr="1"/>
      <dgm:spPr/>
      <dgm:t>
        <a:bodyPr/>
        <a:lstStyle/>
        <a:p>
          <a:endParaRPr lang="tr-TR"/>
        </a:p>
      </dgm:t>
    </dgm:pt>
    <dgm:pt modelId="{F411D258-6B77-47FF-B12D-C02413CBB909}">
      <dgm:prSet custT="1"/>
      <dgm:spPr>
        <a:solidFill>
          <a:srgbClr val="00B0F0">
            <a:alpha val="90000"/>
          </a:srgbClr>
        </a:solidFill>
      </dgm:spPr>
      <dgm:t>
        <a:bodyPr/>
        <a:lstStyle/>
        <a:p>
          <a:pPr rtl="0"/>
          <a:r>
            <a:rPr lang="tr-TR" sz="1400" b="1" u="none" dirty="0">
              <a:solidFill>
                <a:schemeClr val="tx1"/>
              </a:solidFill>
              <a:latin typeface="+mn-lt"/>
              <a:cs typeface="Times New Roman" panose="02020603050405020304" pitchFamily="18" charset="0"/>
            </a:rPr>
            <a:t>e-teklifler, ihale tarih ve saatinde hazır bulunanlar önünde, ihale komisyonu tarafından e-anahtarlar kullanılmak suretiyle EKAP üzerinde açılır. </a:t>
          </a:r>
        </a:p>
      </dgm:t>
    </dgm:pt>
    <dgm:pt modelId="{A3545B45-4C4A-4B9A-81A3-57B3453A5AD0}" type="parTrans" cxnId="{626AE888-F4D8-464D-BEF2-AE84B3B5A48C}">
      <dgm:prSet/>
      <dgm:spPr/>
      <dgm:t>
        <a:bodyPr/>
        <a:lstStyle/>
        <a:p>
          <a:endParaRPr lang="tr-TR" sz="1400">
            <a:latin typeface="Arial" panose="020B0604020202020204" pitchFamily="34" charset="0"/>
            <a:cs typeface="Arial" panose="020B0604020202020204" pitchFamily="34" charset="0"/>
          </a:endParaRPr>
        </a:p>
      </dgm:t>
    </dgm:pt>
    <dgm:pt modelId="{DEFEC114-EAB2-48B2-AA0A-9382B8F53630}" type="sibTrans" cxnId="{626AE888-F4D8-464D-BEF2-AE84B3B5A48C}">
      <dgm:prSet custT="1"/>
      <dgm:spPr>
        <a:solidFill>
          <a:schemeClr val="accent5">
            <a:lumMod val="40000"/>
            <a:lumOff val="60000"/>
          </a:schemeClr>
        </a:solidFill>
      </dgm:spPr>
      <dgm:t>
        <a:bodyPr/>
        <a:lstStyle/>
        <a:p>
          <a:endParaRPr lang="tr-TR" sz="1400">
            <a:latin typeface="Arial" panose="020B0604020202020204" pitchFamily="34" charset="0"/>
            <a:cs typeface="Arial" panose="020B0604020202020204" pitchFamily="34" charset="0"/>
          </a:endParaRPr>
        </a:p>
      </dgm:t>
    </dgm:pt>
    <dgm:pt modelId="{793B7263-5635-4EBD-B071-C385340CE6EE}">
      <dgm:prSet custT="1"/>
      <dgm:spPr>
        <a:solidFill>
          <a:srgbClr val="00B0F0">
            <a:alpha val="80000"/>
          </a:srgbClr>
        </a:solidFill>
      </dgm:spPr>
      <dgm:t>
        <a:bodyPr/>
        <a:lstStyle/>
        <a:p>
          <a:pPr rtl="0"/>
          <a:r>
            <a:rPr lang="tr-TR" sz="1400" b="1" u="none" dirty="0">
              <a:solidFill>
                <a:schemeClr val="tx1"/>
              </a:solidFill>
              <a:latin typeface="+mn-lt"/>
              <a:cs typeface="Times New Roman" panose="02020603050405020304" pitchFamily="18" charset="0"/>
            </a:rPr>
            <a:t>İhale komisyonunca ihale saatine kadar kaç teklif verilmiş olduğu ve yaklaşık maliyet EKAP üzerinde ve hazır bulunanlara duyurulur.</a:t>
          </a:r>
        </a:p>
      </dgm:t>
    </dgm:pt>
    <dgm:pt modelId="{0D9FDEFD-AD31-4511-A2E4-414A5EE761BC}" type="parTrans" cxnId="{22E003F4-90D2-4683-A868-4430B66F9A8D}">
      <dgm:prSet/>
      <dgm:spPr/>
      <dgm:t>
        <a:bodyPr/>
        <a:lstStyle/>
        <a:p>
          <a:endParaRPr lang="tr-TR" sz="1400">
            <a:latin typeface="Arial" panose="020B0604020202020204" pitchFamily="34" charset="0"/>
            <a:cs typeface="Arial" panose="020B0604020202020204" pitchFamily="34" charset="0"/>
          </a:endParaRPr>
        </a:p>
      </dgm:t>
    </dgm:pt>
    <dgm:pt modelId="{46326581-A069-4674-8A1E-22A4F982FBC3}" type="sibTrans" cxnId="{22E003F4-90D2-4683-A868-4430B66F9A8D}">
      <dgm:prSet custT="1"/>
      <dgm:spPr>
        <a:solidFill>
          <a:schemeClr val="accent5">
            <a:lumMod val="60000"/>
            <a:lumOff val="40000"/>
          </a:schemeClr>
        </a:solidFill>
      </dgm:spPr>
      <dgm:t>
        <a:bodyPr/>
        <a:lstStyle/>
        <a:p>
          <a:endParaRPr lang="tr-TR" sz="1400">
            <a:latin typeface="Arial" panose="020B0604020202020204" pitchFamily="34" charset="0"/>
            <a:cs typeface="Arial" panose="020B0604020202020204" pitchFamily="34" charset="0"/>
          </a:endParaRPr>
        </a:p>
      </dgm:t>
    </dgm:pt>
    <dgm:pt modelId="{0F75054D-4C84-4BD1-B3BC-14383C6AD81A}">
      <dgm:prSet custT="1"/>
      <dgm:spPr>
        <a:solidFill>
          <a:srgbClr val="00B0F0">
            <a:alpha val="70000"/>
          </a:srgbClr>
        </a:solidFill>
      </dgm:spPr>
      <dgm:t>
        <a:bodyPr/>
        <a:lstStyle/>
        <a:p>
          <a:pPr rtl="0"/>
          <a:r>
            <a:rPr lang="tr-TR" sz="1400" b="1" u="none" dirty="0">
              <a:solidFill>
                <a:schemeClr val="tx1"/>
              </a:solidFill>
              <a:latin typeface="+mn-lt"/>
              <a:cs typeface="Times New Roman" panose="02020603050405020304" pitchFamily="18" charset="0"/>
            </a:rPr>
            <a:t>İsteklilerin teklif mektubu ile geçici teminatlarının usulüne uygun olup olmadığı kontrol edilir. </a:t>
          </a:r>
        </a:p>
      </dgm:t>
    </dgm:pt>
    <dgm:pt modelId="{6C63ADAF-F4AE-407D-B059-FB2875188E97}" type="parTrans" cxnId="{FD01F23D-85A6-4F6E-85D2-FA3C3AB1AB1E}">
      <dgm:prSet/>
      <dgm:spPr/>
      <dgm:t>
        <a:bodyPr/>
        <a:lstStyle/>
        <a:p>
          <a:endParaRPr lang="tr-TR" sz="1400">
            <a:latin typeface="Arial" panose="020B0604020202020204" pitchFamily="34" charset="0"/>
            <a:cs typeface="Arial" panose="020B0604020202020204" pitchFamily="34" charset="0"/>
          </a:endParaRPr>
        </a:p>
      </dgm:t>
    </dgm:pt>
    <dgm:pt modelId="{4E4D464E-1B73-49CA-B7B3-51987D06F3DE}" type="sibTrans" cxnId="{FD01F23D-85A6-4F6E-85D2-FA3C3AB1AB1E}">
      <dgm:prSet custT="1"/>
      <dgm:spPr>
        <a:solidFill>
          <a:schemeClr val="accent5">
            <a:lumMod val="60000"/>
            <a:lumOff val="40000"/>
          </a:schemeClr>
        </a:solidFill>
      </dgm:spPr>
      <dgm:t>
        <a:bodyPr/>
        <a:lstStyle/>
        <a:p>
          <a:endParaRPr lang="tr-TR" sz="1400">
            <a:latin typeface="Arial" panose="020B0604020202020204" pitchFamily="34" charset="0"/>
            <a:cs typeface="Arial" panose="020B0604020202020204" pitchFamily="34" charset="0"/>
          </a:endParaRPr>
        </a:p>
      </dgm:t>
    </dgm:pt>
    <dgm:pt modelId="{6D9D9541-4B74-4189-8C2D-AD93AC8E9899}">
      <dgm:prSet custT="1"/>
      <dgm:spPr>
        <a:solidFill>
          <a:srgbClr val="00B0F0">
            <a:alpha val="60000"/>
          </a:srgbClr>
        </a:solidFill>
      </dgm:spPr>
      <dgm:t>
        <a:bodyPr/>
        <a:lstStyle/>
        <a:p>
          <a:pPr rtl="0"/>
          <a:r>
            <a:rPr lang="tr-TR" sz="1400" b="1" u="none" dirty="0">
              <a:solidFill>
                <a:schemeClr val="tx1"/>
              </a:solidFill>
              <a:latin typeface="+mn-lt"/>
              <a:cs typeface="Times New Roman" panose="02020603050405020304" pitchFamily="18" charset="0"/>
            </a:rPr>
            <a:t>EKAP üzerinden</a:t>
          </a:r>
          <a:r>
            <a:rPr lang="tr-TR" sz="1400" b="1" u="none" dirty="0">
              <a:solidFill>
                <a:srgbClr val="C00000"/>
              </a:solidFill>
              <a:latin typeface="+mn-lt"/>
              <a:cs typeface="Times New Roman" panose="02020603050405020304" pitchFamily="18" charset="0"/>
            </a:rPr>
            <a:t> </a:t>
          </a:r>
          <a:r>
            <a:rPr lang="tr-TR" sz="1400" b="1" u="sng" dirty="0">
              <a:solidFill>
                <a:srgbClr val="C00000"/>
              </a:solidFill>
              <a:latin typeface="+mn-lt"/>
              <a:cs typeface="Times New Roman" panose="02020603050405020304" pitchFamily="18" charset="0"/>
            </a:rPr>
            <a:t>"İsteklilerce Teklif Edilen Fiyatlara İlişkin Tutanak" </a:t>
          </a:r>
          <a:r>
            <a:rPr lang="tr-TR" sz="1400" b="1" u="none" dirty="0">
              <a:solidFill>
                <a:schemeClr val="tx1"/>
              </a:solidFill>
              <a:latin typeface="+mn-lt"/>
              <a:cs typeface="Times New Roman" panose="02020603050405020304" pitchFamily="18" charset="0"/>
            </a:rPr>
            <a:t>hazırlanır.</a:t>
          </a:r>
        </a:p>
      </dgm:t>
    </dgm:pt>
    <dgm:pt modelId="{FD7D0B47-8769-437D-8A77-7EC5F5D902FC}" type="parTrans" cxnId="{D484C00F-CE00-4AAB-9998-8E5A5F19C976}">
      <dgm:prSet/>
      <dgm:spPr/>
      <dgm:t>
        <a:bodyPr/>
        <a:lstStyle/>
        <a:p>
          <a:endParaRPr lang="tr-TR" sz="1400">
            <a:latin typeface="Arial" panose="020B0604020202020204" pitchFamily="34" charset="0"/>
            <a:cs typeface="Arial" panose="020B0604020202020204" pitchFamily="34" charset="0"/>
          </a:endParaRPr>
        </a:p>
      </dgm:t>
    </dgm:pt>
    <dgm:pt modelId="{867B00D6-198B-40ED-A3C0-FEE1AF103CA6}" type="sibTrans" cxnId="{D484C00F-CE00-4AAB-9998-8E5A5F19C976}">
      <dgm:prSet/>
      <dgm:spPr>
        <a:solidFill>
          <a:schemeClr val="accent5">
            <a:lumMod val="60000"/>
            <a:lumOff val="40000"/>
          </a:schemeClr>
        </a:solidFill>
      </dgm:spPr>
      <dgm:t>
        <a:bodyPr/>
        <a:lstStyle/>
        <a:p>
          <a:endParaRPr lang="tr-TR" sz="1400" dirty="0">
            <a:latin typeface="Arial" panose="020B0604020202020204" pitchFamily="34" charset="0"/>
            <a:cs typeface="Arial" panose="020B0604020202020204" pitchFamily="34" charset="0"/>
          </a:endParaRPr>
        </a:p>
      </dgm:t>
    </dgm:pt>
    <dgm:pt modelId="{32DEECE3-6F81-47CF-9F0D-91E61ED453DE}">
      <dgm:prSet custT="1"/>
      <dgm:spPr>
        <a:solidFill>
          <a:srgbClr val="00B0F0">
            <a:alpha val="50000"/>
          </a:srgbClr>
        </a:solidFill>
      </dgm:spPr>
      <dgm:t>
        <a:bodyPr/>
        <a:lstStyle/>
        <a:p>
          <a:pPr rtl="0"/>
          <a:r>
            <a:rPr lang="tr-TR" sz="1400" b="1" u="none" dirty="0">
              <a:solidFill>
                <a:schemeClr val="tx1"/>
              </a:solidFill>
              <a:latin typeface="+mn-lt"/>
              <a:cs typeface="Times New Roman" panose="02020603050405020304" pitchFamily="18" charset="0"/>
            </a:rPr>
            <a:t>Bu aşamada hiçbir teklifin reddine veya kabulüne karar verilemez. Teklifler ihale komisyonunca hemen değerlendirilmek üzere ilk oturum kapatılır. </a:t>
          </a:r>
        </a:p>
      </dgm:t>
    </dgm:pt>
    <dgm:pt modelId="{AC14F50B-6F61-4FBC-9E3A-05495F55931A}" type="parTrans" cxnId="{3D812028-0AFE-4418-AEFA-CB8E123A5032}">
      <dgm:prSet/>
      <dgm:spPr/>
      <dgm:t>
        <a:bodyPr/>
        <a:lstStyle/>
        <a:p>
          <a:endParaRPr lang="tr-TR"/>
        </a:p>
      </dgm:t>
    </dgm:pt>
    <dgm:pt modelId="{26BDD7D1-988F-4BE3-A2CA-CAC20F8EF10F}" type="sibTrans" cxnId="{3D812028-0AFE-4418-AEFA-CB8E123A5032}">
      <dgm:prSet/>
      <dgm:spPr/>
      <dgm:t>
        <a:bodyPr/>
        <a:lstStyle/>
        <a:p>
          <a:endParaRPr lang="tr-TR"/>
        </a:p>
      </dgm:t>
    </dgm:pt>
    <dgm:pt modelId="{DE93FC42-55E3-4A1C-B60F-A56D1178F6F9}" type="pres">
      <dgm:prSet presAssocID="{9D638B26-5D73-4B85-9576-3561BFBA9F73}" presName="Name0" presStyleCnt="0">
        <dgm:presLayoutVars>
          <dgm:dir/>
          <dgm:resizeHandles val="exact"/>
        </dgm:presLayoutVars>
      </dgm:prSet>
      <dgm:spPr/>
    </dgm:pt>
    <dgm:pt modelId="{5CD775A0-7148-4F91-82AA-350A7E659669}" type="pres">
      <dgm:prSet presAssocID="{F411D258-6B77-47FF-B12D-C02413CBB909}" presName="node" presStyleLbl="node1" presStyleIdx="0" presStyleCnt="5">
        <dgm:presLayoutVars>
          <dgm:bulletEnabled val="1"/>
        </dgm:presLayoutVars>
      </dgm:prSet>
      <dgm:spPr/>
    </dgm:pt>
    <dgm:pt modelId="{05BFBDAB-3B50-4B9B-B22B-5F47FD402271}" type="pres">
      <dgm:prSet presAssocID="{DEFEC114-EAB2-48B2-AA0A-9382B8F53630}" presName="sibTrans" presStyleLbl="sibTrans2D1" presStyleIdx="0" presStyleCnt="4"/>
      <dgm:spPr/>
    </dgm:pt>
    <dgm:pt modelId="{6E5024F9-6F45-4DCD-BE08-EBAE60AC1B4D}" type="pres">
      <dgm:prSet presAssocID="{DEFEC114-EAB2-48B2-AA0A-9382B8F53630}" presName="connectorText" presStyleLbl="sibTrans2D1" presStyleIdx="0" presStyleCnt="4"/>
      <dgm:spPr/>
    </dgm:pt>
    <dgm:pt modelId="{966DE4EE-FB66-4BA9-8F0E-B103581213BF}" type="pres">
      <dgm:prSet presAssocID="{793B7263-5635-4EBD-B071-C385340CE6EE}" presName="node" presStyleLbl="node1" presStyleIdx="1" presStyleCnt="5">
        <dgm:presLayoutVars>
          <dgm:bulletEnabled val="1"/>
        </dgm:presLayoutVars>
      </dgm:prSet>
      <dgm:spPr/>
    </dgm:pt>
    <dgm:pt modelId="{A8BAE7F2-3209-4FA4-A19F-B6B9D18B9448}" type="pres">
      <dgm:prSet presAssocID="{46326581-A069-4674-8A1E-22A4F982FBC3}" presName="sibTrans" presStyleLbl="sibTrans2D1" presStyleIdx="1" presStyleCnt="4"/>
      <dgm:spPr/>
    </dgm:pt>
    <dgm:pt modelId="{0B1E3F06-8A74-49B6-BB0A-AD30301DEA9D}" type="pres">
      <dgm:prSet presAssocID="{46326581-A069-4674-8A1E-22A4F982FBC3}" presName="connectorText" presStyleLbl="sibTrans2D1" presStyleIdx="1" presStyleCnt="4"/>
      <dgm:spPr/>
    </dgm:pt>
    <dgm:pt modelId="{642D7D34-0EF7-4834-9D99-EEC60E5228CC}" type="pres">
      <dgm:prSet presAssocID="{0F75054D-4C84-4BD1-B3BC-14383C6AD81A}" presName="node" presStyleLbl="node1" presStyleIdx="2" presStyleCnt="5">
        <dgm:presLayoutVars>
          <dgm:bulletEnabled val="1"/>
        </dgm:presLayoutVars>
      </dgm:prSet>
      <dgm:spPr/>
    </dgm:pt>
    <dgm:pt modelId="{D79AA934-89B9-44F9-AB8A-B5E42A6D9C7E}" type="pres">
      <dgm:prSet presAssocID="{4E4D464E-1B73-49CA-B7B3-51987D06F3DE}" presName="sibTrans" presStyleLbl="sibTrans2D1" presStyleIdx="2" presStyleCnt="4"/>
      <dgm:spPr/>
    </dgm:pt>
    <dgm:pt modelId="{A547FEBE-7DB5-4C59-8A76-00D77D49C92D}" type="pres">
      <dgm:prSet presAssocID="{4E4D464E-1B73-49CA-B7B3-51987D06F3DE}" presName="connectorText" presStyleLbl="sibTrans2D1" presStyleIdx="2" presStyleCnt="4"/>
      <dgm:spPr/>
    </dgm:pt>
    <dgm:pt modelId="{5CFCCF0D-A336-451C-BD63-9B88A05DB454}" type="pres">
      <dgm:prSet presAssocID="{6D9D9541-4B74-4189-8C2D-AD93AC8E9899}" presName="node" presStyleLbl="node1" presStyleIdx="3" presStyleCnt="5">
        <dgm:presLayoutVars>
          <dgm:bulletEnabled val="1"/>
        </dgm:presLayoutVars>
      </dgm:prSet>
      <dgm:spPr/>
    </dgm:pt>
    <dgm:pt modelId="{E88FFFD5-FA6F-4252-9544-9DDAE4E4754A}" type="pres">
      <dgm:prSet presAssocID="{867B00D6-198B-40ED-A3C0-FEE1AF103CA6}" presName="sibTrans" presStyleLbl="sibTrans2D1" presStyleIdx="3" presStyleCnt="4"/>
      <dgm:spPr/>
    </dgm:pt>
    <dgm:pt modelId="{23CDEE44-D24D-44B7-A76E-F89B25A0ABE0}" type="pres">
      <dgm:prSet presAssocID="{867B00D6-198B-40ED-A3C0-FEE1AF103CA6}" presName="connectorText" presStyleLbl="sibTrans2D1" presStyleIdx="3" presStyleCnt="4"/>
      <dgm:spPr/>
    </dgm:pt>
    <dgm:pt modelId="{EE7FA299-CF0F-4194-82A7-CC679D7D68BE}" type="pres">
      <dgm:prSet presAssocID="{32DEECE3-6F81-47CF-9F0D-91E61ED453DE}" presName="node" presStyleLbl="node1" presStyleIdx="4" presStyleCnt="5">
        <dgm:presLayoutVars>
          <dgm:bulletEnabled val="1"/>
        </dgm:presLayoutVars>
      </dgm:prSet>
      <dgm:spPr/>
    </dgm:pt>
  </dgm:ptLst>
  <dgm:cxnLst>
    <dgm:cxn modelId="{BEF95908-63D7-4F5F-82C2-B1A485A66AE2}" type="presOf" srcId="{4E4D464E-1B73-49CA-B7B3-51987D06F3DE}" destId="{D79AA934-89B9-44F9-AB8A-B5E42A6D9C7E}" srcOrd="0" destOrd="0" presId="urn:microsoft.com/office/officeart/2005/8/layout/process1"/>
    <dgm:cxn modelId="{D484C00F-CE00-4AAB-9998-8E5A5F19C976}" srcId="{9D638B26-5D73-4B85-9576-3561BFBA9F73}" destId="{6D9D9541-4B74-4189-8C2D-AD93AC8E9899}" srcOrd="3" destOrd="0" parTransId="{FD7D0B47-8769-437D-8A77-7EC5F5D902FC}" sibTransId="{867B00D6-198B-40ED-A3C0-FEE1AF103CA6}"/>
    <dgm:cxn modelId="{0C3A111C-204B-42B7-B00F-81571806A97C}" type="presOf" srcId="{F411D258-6B77-47FF-B12D-C02413CBB909}" destId="{5CD775A0-7148-4F91-82AA-350A7E659669}" srcOrd="0" destOrd="0" presId="urn:microsoft.com/office/officeart/2005/8/layout/process1"/>
    <dgm:cxn modelId="{A1A1B724-ADD0-4031-8DE8-30EF697BE749}" type="presOf" srcId="{793B7263-5635-4EBD-B071-C385340CE6EE}" destId="{966DE4EE-FB66-4BA9-8F0E-B103581213BF}" srcOrd="0" destOrd="0" presId="urn:microsoft.com/office/officeart/2005/8/layout/process1"/>
    <dgm:cxn modelId="{3D812028-0AFE-4418-AEFA-CB8E123A5032}" srcId="{9D638B26-5D73-4B85-9576-3561BFBA9F73}" destId="{32DEECE3-6F81-47CF-9F0D-91E61ED453DE}" srcOrd="4" destOrd="0" parTransId="{AC14F50B-6F61-4FBC-9E3A-05495F55931A}" sibTransId="{26BDD7D1-988F-4BE3-A2CA-CAC20F8EF10F}"/>
    <dgm:cxn modelId="{FD01F23D-85A6-4F6E-85D2-FA3C3AB1AB1E}" srcId="{9D638B26-5D73-4B85-9576-3561BFBA9F73}" destId="{0F75054D-4C84-4BD1-B3BC-14383C6AD81A}" srcOrd="2" destOrd="0" parTransId="{6C63ADAF-F4AE-407D-B059-FB2875188E97}" sibTransId="{4E4D464E-1B73-49CA-B7B3-51987D06F3DE}"/>
    <dgm:cxn modelId="{8835C564-B86E-4AF5-B042-302E288B0EAD}" type="presOf" srcId="{867B00D6-198B-40ED-A3C0-FEE1AF103CA6}" destId="{23CDEE44-D24D-44B7-A76E-F89B25A0ABE0}" srcOrd="1" destOrd="0" presId="urn:microsoft.com/office/officeart/2005/8/layout/process1"/>
    <dgm:cxn modelId="{8691B366-9E52-4E7A-921B-82B038A1E4B0}" type="presOf" srcId="{6D9D9541-4B74-4189-8C2D-AD93AC8E9899}" destId="{5CFCCF0D-A336-451C-BD63-9B88A05DB454}" srcOrd="0" destOrd="0" presId="urn:microsoft.com/office/officeart/2005/8/layout/process1"/>
    <dgm:cxn modelId="{F975AD67-3A7C-4176-AAC0-6FFA17E01692}" type="presOf" srcId="{46326581-A069-4674-8A1E-22A4F982FBC3}" destId="{A8BAE7F2-3209-4FA4-A19F-B6B9D18B9448}" srcOrd="0" destOrd="0" presId="urn:microsoft.com/office/officeart/2005/8/layout/process1"/>
    <dgm:cxn modelId="{E5B68E69-DB86-4F7B-9AA0-DD9D7F581ADD}" type="presOf" srcId="{46326581-A069-4674-8A1E-22A4F982FBC3}" destId="{0B1E3F06-8A74-49B6-BB0A-AD30301DEA9D}" srcOrd="1" destOrd="0" presId="urn:microsoft.com/office/officeart/2005/8/layout/process1"/>
    <dgm:cxn modelId="{8AE5C64A-43EF-4E95-85CE-49C6FDC5C3DF}" type="presOf" srcId="{DEFEC114-EAB2-48B2-AA0A-9382B8F53630}" destId="{05BFBDAB-3B50-4B9B-B22B-5F47FD402271}" srcOrd="0" destOrd="0" presId="urn:microsoft.com/office/officeart/2005/8/layout/process1"/>
    <dgm:cxn modelId="{626AE888-F4D8-464D-BEF2-AE84B3B5A48C}" srcId="{9D638B26-5D73-4B85-9576-3561BFBA9F73}" destId="{F411D258-6B77-47FF-B12D-C02413CBB909}" srcOrd="0" destOrd="0" parTransId="{A3545B45-4C4A-4B9A-81A3-57B3453A5AD0}" sibTransId="{DEFEC114-EAB2-48B2-AA0A-9382B8F53630}"/>
    <dgm:cxn modelId="{8A8AE296-9259-460F-8E1E-54BD630E843A}" type="presOf" srcId="{32DEECE3-6F81-47CF-9F0D-91E61ED453DE}" destId="{EE7FA299-CF0F-4194-82A7-CC679D7D68BE}" srcOrd="0" destOrd="0" presId="urn:microsoft.com/office/officeart/2005/8/layout/process1"/>
    <dgm:cxn modelId="{62C908AB-AD3F-496F-B025-CE55A5109C73}" type="presOf" srcId="{0F75054D-4C84-4BD1-B3BC-14383C6AD81A}" destId="{642D7D34-0EF7-4834-9D99-EEC60E5228CC}" srcOrd="0" destOrd="0" presId="urn:microsoft.com/office/officeart/2005/8/layout/process1"/>
    <dgm:cxn modelId="{E491E9BC-4B2F-43C1-812D-6B94286C276C}" type="presOf" srcId="{9D638B26-5D73-4B85-9576-3561BFBA9F73}" destId="{DE93FC42-55E3-4A1C-B60F-A56D1178F6F9}" srcOrd="0" destOrd="0" presId="urn:microsoft.com/office/officeart/2005/8/layout/process1"/>
    <dgm:cxn modelId="{546D04C7-34C6-4408-964D-BE4FDA165F4E}" type="presOf" srcId="{DEFEC114-EAB2-48B2-AA0A-9382B8F53630}" destId="{6E5024F9-6F45-4DCD-BE08-EBAE60AC1B4D}" srcOrd="1" destOrd="0" presId="urn:microsoft.com/office/officeart/2005/8/layout/process1"/>
    <dgm:cxn modelId="{41AE7BDC-E730-4ACA-9E48-1C84EE1DDB88}" type="presOf" srcId="{867B00D6-198B-40ED-A3C0-FEE1AF103CA6}" destId="{E88FFFD5-FA6F-4252-9544-9DDAE4E4754A}" srcOrd="0" destOrd="0" presId="urn:microsoft.com/office/officeart/2005/8/layout/process1"/>
    <dgm:cxn modelId="{C58E18E8-C986-4649-B72F-73367E343172}" type="presOf" srcId="{4E4D464E-1B73-49CA-B7B3-51987D06F3DE}" destId="{A547FEBE-7DB5-4C59-8A76-00D77D49C92D}" srcOrd="1" destOrd="0" presId="urn:microsoft.com/office/officeart/2005/8/layout/process1"/>
    <dgm:cxn modelId="{22E003F4-90D2-4683-A868-4430B66F9A8D}" srcId="{9D638B26-5D73-4B85-9576-3561BFBA9F73}" destId="{793B7263-5635-4EBD-B071-C385340CE6EE}" srcOrd="1" destOrd="0" parTransId="{0D9FDEFD-AD31-4511-A2E4-414A5EE761BC}" sibTransId="{46326581-A069-4674-8A1E-22A4F982FBC3}"/>
    <dgm:cxn modelId="{5B61A99A-E617-4D32-B9F8-F75D3D8094F5}" type="presParOf" srcId="{DE93FC42-55E3-4A1C-B60F-A56D1178F6F9}" destId="{5CD775A0-7148-4F91-82AA-350A7E659669}" srcOrd="0" destOrd="0" presId="urn:microsoft.com/office/officeart/2005/8/layout/process1"/>
    <dgm:cxn modelId="{5A49206E-4976-4472-8C1B-D427F43C3478}" type="presParOf" srcId="{DE93FC42-55E3-4A1C-B60F-A56D1178F6F9}" destId="{05BFBDAB-3B50-4B9B-B22B-5F47FD402271}" srcOrd="1" destOrd="0" presId="urn:microsoft.com/office/officeart/2005/8/layout/process1"/>
    <dgm:cxn modelId="{AE36AD12-E982-40DD-81BB-E9EBA6792C00}" type="presParOf" srcId="{05BFBDAB-3B50-4B9B-B22B-5F47FD402271}" destId="{6E5024F9-6F45-4DCD-BE08-EBAE60AC1B4D}" srcOrd="0" destOrd="0" presId="urn:microsoft.com/office/officeart/2005/8/layout/process1"/>
    <dgm:cxn modelId="{79AD2EE2-C1CB-4172-A9FA-C73E340F9280}" type="presParOf" srcId="{DE93FC42-55E3-4A1C-B60F-A56D1178F6F9}" destId="{966DE4EE-FB66-4BA9-8F0E-B103581213BF}" srcOrd="2" destOrd="0" presId="urn:microsoft.com/office/officeart/2005/8/layout/process1"/>
    <dgm:cxn modelId="{236D6075-0570-4146-9F54-BC30FA62BCAD}" type="presParOf" srcId="{DE93FC42-55E3-4A1C-B60F-A56D1178F6F9}" destId="{A8BAE7F2-3209-4FA4-A19F-B6B9D18B9448}" srcOrd="3" destOrd="0" presId="urn:microsoft.com/office/officeart/2005/8/layout/process1"/>
    <dgm:cxn modelId="{7A033BA9-96CB-4613-BC66-F4901E3793EB}" type="presParOf" srcId="{A8BAE7F2-3209-4FA4-A19F-B6B9D18B9448}" destId="{0B1E3F06-8A74-49B6-BB0A-AD30301DEA9D}" srcOrd="0" destOrd="0" presId="urn:microsoft.com/office/officeart/2005/8/layout/process1"/>
    <dgm:cxn modelId="{3167CDDC-B3A6-486E-BB93-89743BECA26A}" type="presParOf" srcId="{DE93FC42-55E3-4A1C-B60F-A56D1178F6F9}" destId="{642D7D34-0EF7-4834-9D99-EEC60E5228CC}" srcOrd="4" destOrd="0" presId="urn:microsoft.com/office/officeart/2005/8/layout/process1"/>
    <dgm:cxn modelId="{66FAB1B0-60E6-4DBA-8160-809C725DAA38}" type="presParOf" srcId="{DE93FC42-55E3-4A1C-B60F-A56D1178F6F9}" destId="{D79AA934-89B9-44F9-AB8A-B5E42A6D9C7E}" srcOrd="5" destOrd="0" presId="urn:microsoft.com/office/officeart/2005/8/layout/process1"/>
    <dgm:cxn modelId="{9111D5A3-EF49-4676-B36E-F1E500125F7D}" type="presParOf" srcId="{D79AA934-89B9-44F9-AB8A-B5E42A6D9C7E}" destId="{A547FEBE-7DB5-4C59-8A76-00D77D49C92D}" srcOrd="0" destOrd="0" presId="urn:microsoft.com/office/officeart/2005/8/layout/process1"/>
    <dgm:cxn modelId="{6CF90CFE-B9CE-47E7-AE97-0C0259EC4F0D}" type="presParOf" srcId="{DE93FC42-55E3-4A1C-B60F-A56D1178F6F9}" destId="{5CFCCF0D-A336-451C-BD63-9B88A05DB454}" srcOrd="6" destOrd="0" presId="urn:microsoft.com/office/officeart/2005/8/layout/process1"/>
    <dgm:cxn modelId="{30E64F28-6E74-4744-B056-E2350D8D0BE4}" type="presParOf" srcId="{DE93FC42-55E3-4A1C-B60F-A56D1178F6F9}" destId="{E88FFFD5-FA6F-4252-9544-9DDAE4E4754A}" srcOrd="7" destOrd="0" presId="urn:microsoft.com/office/officeart/2005/8/layout/process1"/>
    <dgm:cxn modelId="{02BF1209-B07F-46FC-9CD7-307E10F5E4F1}" type="presParOf" srcId="{E88FFFD5-FA6F-4252-9544-9DDAE4E4754A}" destId="{23CDEE44-D24D-44B7-A76E-F89B25A0ABE0}" srcOrd="0" destOrd="0" presId="urn:microsoft.com/office/officeart/2005/8/layout/process1"/>
    <dgm:cxn modelId="{6DB80465-2929-497E-86CF-B240BF605A7A}" type="presParOf" srcId="{DE93FC42-55E3-4A1C-B60F-A56D1178F6F9}" destId="{EE7FA299-CF0F-4194-82A7-CC679D7D68BE}" srcOrd="8" destOrd="0" presId="urn:microsoft.com/office/officeart/2005/8/layout/process1"/>
  </dgm:cxnLst>
  <dgm:bg>
    <a:pattFill prst="pct5">
      <a:fgClr>
        <a:srgbClr val="FFFF00"/>
      </a:fgClr>
      <a:bgClr>
        <a:schemeClr val="bg1"/>
      </a:bgClr>
    </a:patt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0DA6B3B-BC4E-493A-9131-FEDA83848330}" type="doc">
      <dgm:prSet loTypeId="urn:microsoft.com/office/officeart/2005/8/layout/hProcess11" loCatId="process" qsTypeId="urn:microsoft.com/office/officeart/2005/8/quickstyle/simple2" qsCatId="simple" csTypeId="urn:microsoft.com/office/officeart/2005/8/colors/accent1_4" csCatId="accent1" phldr="1"/>
      <dgm:spPr/>
      <dgm:t>
        <a:bodyPr/>
        <a:lstStyle/>
        <a:p>
          <a:endParaRPr lang="tr-TR"/>
        </a:p>
      </dgm:t>
    </dgm:pt>
    <dgm:pt modelId="{7F64D8A5-262F-4EB2-B546-D57F85033D27}">
      <dgm:prSet custT="1"/>
      <dgm:spPr/>
      <dgm:t>
        <a:bodyPr/>
        <a:lstStyle/>
        <a:p>
          <a:pPr algn="ctr" rtl="0"/>
          <a:r>
            <a:rPr lang="tr-TR" sz="1400" dirty="0">
              <a:latin typeface="+mn-lt"/>
            </a:rPr>
            <a:t>İlk oturumun kapatılmasından sonra, ihale komisyonu belirleyeceği bir tarih ve saatte toplanır ve EKAP üzerinde tekliflerin değerlendirilmesine başlanır.</a:t>
          </a:r>
          <a:endParaRPr lang="tr-TR" sz="1400" dirty="0">
            <a:latin typeface="+mn-lt"/>
            <a:cs typeface="Times New Roman" panose="02020603050405020304" pitchFamily="18" charset="0"/>
          </a:endParaRPr>
        </a:p>
      </dgm:t>
    </dgm:pt>
    <dgm:pt modelId="{D3A923F1-7D07-4E6E-9634-3C026BCA8898}" type="parTrans" cxnId="{D2CEAF6A-91A6-4956-B09F-D3D67D8EE85B}">
      <dgm:prSet/>
      <dgm:spPr/>
      <dgm:t>
        <a:bodyPr/>
        <a:lstStyle/>
        <a:p>
          <a:endParaRPr lang="tr-TR" sz="1400">
            <a:latin typeface="Arial" panose="020B0604020202020204" pitchFamily="34" charset="0"/>
            <a:cs typeface="Arial" panose="020B0604020202020204" pitchFamily="34" charset="0"/>
          </a:endParaRPr>
        </a:p>
      </dgm:t>
    </dgm:pt>
    <dgm:pt modelId="{AB7FDA65-B653-4754-92DB-691B82DB2AB0}" type="sibTrans" cxnId="{D2CEAF6A-91A6-4956-B09F-D3D67D8EE85B}">
      <dgm:prSet custT="1"/>
      <dgm:spPr/>
      <dgm:t>
        <a:bodyPr/>
        <a:lstStyle/>
        <a:p>
          <a:endParaRPr lang="tr-TR" sz="1400">
            <a:latin typeface="Arial" panose="020B0604020202020204" pitchFamily="34" charset="0"/>
            <a:cs typeface="Arial" panose="020B0604020202020204" pitchFamily="34" charset="0"/>
          </a:endParaRPr>
        </a:p>
      </dgm:t>
    </dgm:pt>
    <dgm:pt modelId="{312E29DC-A529-46EA-9AE9-C34309DF96C6}">
      <dgm:prSet custT="1"/>
      <dgm:spPr/>
      <dgm:t>
        <a:bodyPr/>
        <a:lstStyle/>
        <a:p>
          <a:pPr algn="ctr" rtl="0"/>
          <a:r>
            <a:rPr lang="tr-TR" sz="1400" dirty="0">
              <a:solidFill>
                <a:srgbClr val="000000"/>
              </a:solidFill>
              <a:effectLst/>
              <a:latin typeface="+mn-lt"/>
              <a:ea typeface="Times New Roman" panose="02020603050405020304" pitchFamily="18" charset="0"/>
            </a:rPr>
            <a:t>Teklif değerlendirmesinde öncelikle ilk oturumda 30 uncu madde uyarınca e-teklifinin açılamadığı veya teklif mektubu ile geçici teminatının uygun olmadığı tespit edilen isteklilerin teklifleri değerlendirme dışı bırakılır</a:t>
          </a:r>
          <a:r>
            <a:rPr lang="tr-TR" sz="1400" dirty="0">
              <a:latin typeface="Times New Roman" panose="02020603050405020304" pitchFamily="18" charset="0"/>
              <a:cs typeface="Times New Roman" panose="02020603050405020304" pitchFamily="18" charset="0"/>
            </a:rPr>
            <a:t>.</a:t>
          </a:r>
        </a:p>
      </dgm:t>
    </dgm:pt>
    <dgm:pt modelId="{3D73A37A-BE3F-4ECD-830A-C276E395688D}" type="parTrans" cxnId="{5E68F107-DCEB-4B70-B813-E4C1FC7C9F0A}">
      <dgm:prSet/>
      <dgm:spPr/>
      <dgm:t>
        <a:bodyPr/>
        <a:lstStyle/>
        <a:p>
          <a:endParaRPr lang="tr-TR" sz="1400">
            <a:latin typeface="Arial" panose="020B0604020202020204" pitchFamily="34" charset="0"/>
            <a:cs typeface="Arial" panose="020B0604020202020204" pitchFamily="34" charset="0"/>
          </a:endParaRPr>
        </a:p>
      </dgm:t>
    </dgm:pt>
    <dgm:pt modelId="{1FF1025F-F9B3-45D2-B3CC-C61849811557}" type="sibTrans" cxnId="{5E68F107-DCEB-4B70-B813-E4C1FC7C9F0A}">
      <dgm:prSet custT="1"/>
      <dgm:spPr/>
      <dgm:t>
        <a:bodyPr/>
        <a:lstStyle/>
        <a:p>
          <a:endParaRPr lang="tr-TR" sz="1400">
            <a:latin typeface="Arial" panose="020B0604020202020204" pitchFamily="34" charset="0"/>
            <a:cs typeface="Arial" panose="020B0604020202020204" pitchFamily="34" charset="0"/>
          </a:endParaRPr>
        </a:p>
      </dgm:t>
    </dgm:pt>
    <dgm:pt modelId="{0121F904-D05D-4BD9-9E3D-5386CBA061BC}">
      <dgm:prSet custT="1"/>
      <dgm:spPr/>
      <dgm:t>
        <a:bodyPr/>
        <a:lstStyle/>
        <a:p>
          <a:pPr algn="ctr" rtl="0"/>
          <a:r>
            <a:rPr lang="tr-TR" sz="1400" dirty="0">
              <a:latin typeface="+mn-lt"/>
            </a:rPr>
            <a:t>Geçici teminat mektubu, katılım belgeleri ve yeterlik kriterleri değerlendirme, istekliler tarafından beyan edilen bilgi ve belgelerden; EKAP veya diğer kamu kurum ve kuruluşları ile kamu kurumu niteliğindeki meslek kuruluşlarının internet sayfası üzerinden sorgulanarak temin veya teyit edilebilenler için, sorgulama sonucunda elde edilen bilgiler; belirtilen yöntemle temin veya teyit edilemeyenler için ise beyan edilen bilgiler esas alınarak yapılır. </a:t>
          </a:r>
          <a:endParaRPr lang="tr-TR" sz="1400" dirty="0">
            <a:latin typeface="+mn-lt"/>
            <a:cs typeface="Times New Roman" panose="02020603050405020304" pitchFamily="18" charset="0"/>
          </a:endParaRPr>
        </a:p>
      </dgm:t>
    </dgm:pt>
    <dgm:pt modelId="{9B4FE20A-5D79-4AFE-ADA8-18026BEBC3E4}" type="parTrans" cxnId="{CF001E5F-3766-4D3C-BADF-7C232A8B921E}">
      <dgm:prSet/>
      <dgm:spPr/>
      <dgm:t>
        <a:bodyPr/>
        <a:lstStyle/>
        <a:p>
          <a:endParaRPr lang="tr-TR" sz="1400">
            <a:latin typeface="Arial" panose="020B0604020202020204" pitchFamily="34" charset="0"/>
            <a:cs typeface="Arial" panose="020B0604020202020204" pitchFamily="34" charset="0"/>
          </a:endParaRPr>
        </a:p>
      </dgm:t>
    </dgm:pt>
    <dgm:pt modelId="{5F157CD6-62E5-44BF-89F4-3AB886196B67}" type="sibTrans" cxnId="{CF001E5F-3766-4D3C-BADF-7C232A8B921E}">
      <dgm:prSet/>
      <dgm:spPr/>
      <dgm:t>
        <a:bodyPr/>
        <a:lstStyle/>
        <a:p>
          <a:endParaRPr lang="tr-TR" sz="1400">
            <a:latin typeface="Arial" panose="020B0604020202020204" pitchFamily="34" charset="0"/>
            <a:cs typeface="Arial" panose="020B0604020202020204" pitchFamily="34" charset="0"/>
          </a:endParaRPr>
        </a:p>
      </dgm:t>
    </dgm:pt>
    <dgm:pt modelId="{0A480D14-643E-4FDF-B944-0EF9E73AA4D3}" type="pres">
      <dgm:prSet presAssocID="{60DA6B3B-BC4E-493A-9131-FEDA83848330}" presName="Name0" presStyleCnt="0">
        <dgm:presLayoutVars>
          <dgm:dir/>
          <dgm:resizeHandles val="exact"/>
        </dgm:presLayoutVars>
      </dgm:prSet>
      <dgm:spPr/>
    </dgm:pt>
    <dgm:pt modelId="{17CA8147-06A6-43A4-B0DE-9AF80A687CAB}" type="pres">
      <dgm:prSet presAssocID="{60DA6B3B-BC4E-493A-9131-FEDA83848330}" presName="arrow" presStyleLbl="bgShp" presStyleIdx="0" presStyleCnt="1" custScaleY="86866" custLinFactNeighborX="-6372" custLinFactNeighborY="-1588"/>
      <dgm:spPr>
        <a:solidFill>
          <a:schemeClr val="bg1">
            <a:lumMod val="85000"/>
          </a:schemeClr>
        </a:solidFill>
      </dgm:spPr>
    </dgm:pt>
    <dgm:pt modelId="{5A286D0C-80AD-4850-B330-39918C8E14C8}" type="pres">
      <dgm:prSet presAssocID="{60DA6B3B-BC4E-493A-9131-FEDA83848330}" presName="points" presStyleCnt="0"/>
      <dgm:spPr/>
    </dgm:pt>
    <dgm:pt modelId="{DCF27A1F-968D-4F02-802E-EC3F71DE65BF}" type="pres">
      <dgm:prSet presAssocID="{7F64D8A5-262F-4EB2-B546-D57F85033D27}" presName="compositeA" presStyleCnt="0"/>
      <dgm:spPr/>
    </dgm:pt>
    <dgm:pt modelId="{BA012DB4-3B9D-43E5-B208-81BEA20B55FF}" type="pres">
      <dgm:prSet presAssocID="{7F64D8A5-262F-4EB2-B546-D57F85033D27}" presName="textA" presStyleLbl="revTx" presStyleIdx="0" presStyleCnt="3" custScaleX="438714" custScaleY="95462" custLinFactNeighborX="-18">
        <dgm:presLayoutVars>
          <dgm:bulletEnabled val="1"/>
        </dgm:presLayoutVars>
      </dgm:prSet>
      <dgm:spPr/>
    </dgm:pt>
    <dgm:pt modelId="{D1CA99DF-11A2-4FE8-86BA-A6E1C2E9A92A}" type="pres">
      <dgm:prSet presAssocID="{7F64D8A5-262F-4EB2-B546-D57F85033D27}" presName="circleA" presStyleLbl="node1" presStyleIdx="0" presStyleCnt="3"/>
      <dgm:spPr>
        <a:solidFill>
          <a:srgbClr val="C00000"/>
        </a:solidFill>
      </dgm:spPr>
    </dgm:pt>
    <dgm:pt modelId="{58054468-0CAF-49F5-9490-1EAE5029EE27}" type="pres">
      <dgm:prSet presAssocID="{7F64D8A5-262F-4EB2-B546-D57F85033D27}" presName="spaceA" presStyleCnt="0"/>
      <dgm:spPr/>
    </dgm:pt>
    <dgm:pt modelId="{09988790-0C58-4F6A-B0BD-3C5D87FDDCF3}" type="pres">
      <dgm:prSet presAssocID="{AB7FDA65-B653-4754-92DB-691B82DB2AB0}" presName="space" presStyleCnt="0"/>
      <dgm:spPr/>
    </dgm:pt>
    <dgm:pt modelId="{B2A73D52-90C1-492A-B0BD-392252295AB0}" type="pres">
      <dgm:prSet presAssocID="{312E29DC-A529-46EA-9AE9-C34309DF96C6}" presName="compositeB" presStyleCnt="0"/>
      <dgm:spPr/>
    </dgm:pt>
    <dgm:pt modelId="{15C6A615-AA28-4635-B5B1-011A18406603}" type="pres">
      <dgm:prSet presAssocID="{312E29DC-A529-46EA-9AE9-C34309DF96C6}" presName="textB" presStyleLbl="revTx" presStyleIdx="1" presStyleCnt="3" custScaleX="549116">
        <dgm:presLayoutVars>
          <dgm:bulletEnabled val="1"/>
        </dgm:presLayoutVars>
      </dgm:prSet>
      <dgm:spPr/>
    </dgm:pt>
    <dgm:pt modelId="{96930A8E-45FC-44B3-A734-8B8002466055}" type="pres">
      <dgm:prSet presAssocID="{312E29DC-A529-46EA-9AE9-C34309DF96C6}" presName="circleB" presStyleLbl="node1" presStyleIdx="1" presStyleCnt="3"/>
      <dgm:spPr>
        <a:solidFill>
          <a:srgbClr val="C00000"/>
        </a:solidFill>
      </dgm:spPr>
    </dgm:pt>
    <dgm:pt modelId="{6A9BB72E-1C86-4E1C-9FEE-40E0177E8689}" type="pres">
      <dgm:prSet presAssocID="{312E29DC-A529-46EA-9AE9-C34309DF96C6}" presName="spaceB" presStyleCnt="0"/>
      <dgm:spPr/>
    </dgm:pt>
    <dgm:pt modelId="{58194B3C-3EF8-4D24-B6FF-6BAA9BD97892}" type="pres">
      <dgm:prSet presAssocID="{1FF1025F-F9B3-45D2-B3CC-C61849811557}" presName="space" presStyleCnt="0"/>
      <dgm:spPr/>
    </dgm:pt>
    <dgm:pt modelId="{D1326309-EE87-4180-9EAF-A7F6158534B8}" type="pres">
      <dgm:prSet presAssocID="{0121F904-D05D-4BD9-9E3D-5386CBA061BC}" presName="compositeA" presStyleCnt="0"/>
      <dgm:spPr/>
    </dgm:pt>
    <dgm:pt modelId="{F2B93B35-E426-4107-90AD-CA0144385B2C}" type="pres">
      <dgm:prSet presAssocID="{0121F904-D05D-4BD9-9E3D-5386CBA061BC}" presName="textA" presStyleLbl="revTx" presStyleIdx="2" presStyleCnt="3" custScaleX="615639" custLinFactNeighborX="-18711" custLinFactNeighborY="3181">
        <dgm:presLayoutVars>
          <dgm:bulletEnabled val="1"/>
        </dgm:presLayoutVars>
      </dgm:prSet>
      <dgm:spPr/>
    </dgm:pt>
    <dgm:pt modelId="{2D565497-94A7-4D43-A844-AA55CCD28271}" type="pres">
      <dgm:prSet presAssocID="{0121F904-D05D-4BD9-9E3D-5386CBA061BC}" presName="circleA" presStyleLbl="node1" presStyleIdx="2" presStyleCnt="3"/>
      <dgm:spPr>
        <a:solidFill>
          <a:srgbClr val="C00000"/>
        </a:solidFill>
      </dgm:spPr>
    </dgm:pt>
    <dgm:pt modelId="{A75E85D3-CBA2-40F1-AE4E-544E5BADF749}" type="pres">
      <dgm:prSet presAssocID="{0121F904-D05D-4BD9-9E3D-5386CBA061BC}" presName="spaceA" presStyleCnt="0"/>
      <dgm:spPr/>
    </dgm:pt>
  </dgm:ptLst>
  <dgm:cxnLst>
    <dgm:cxn modelId="{5E68F107-DCEB-4B70-B813-E4C1FC7C9F0A}" srcId="{60DA6B3B-BC4E-493A-9131-FEDA83848330}" destId="{312E29DC-A529-46EA-9AE9-C34309DF96C6}" srcOrd="1" destOrd="0" parTransId="{3D73A37A-BE3F-4ECD-830A-C276E395688D}" sibTransId="{1FF1025F-F9B3-45D2-B3CC-C61849811557}"/>
    <dgm:cxn modelId="{CF001E5F-3766-4D3C-BADF-7C232A8B921E}" srcId="{60DA6B3B-BC4E-493A-9131-FEDA83848330}" destId="{0121F904-D05D-4BD9-9E3D-5386CBA061BC}" srcOrd="2" destOrd="0" parTransId="{9B4FE20A-5D79-4AFE-ADA8-18026BEBC3E4}" sibTransId="{5F157CD6-62E5-44BF-89F4-3AB886196B67}"/>
    <dgm:cxn modelId="{D2CEAF6A-91A6-4956-B09F-D3D67D8EE85B}" srcId="{60DA6B3B-BC4E-493A-9131-FEDA83848330}" destId="{7F64D8A5-262F-4EB2-B546-D57F85033D27}" srcOrd="0" destOrd="0" parTransId="{D3A923F1-7D07-4E6E-9634-3C026BCA8898}" sibTransId="{AB7FDA65-B653-4754-92DB-691B82DB2AB0}"/>
    <dgm:cxn modelId="{8D2BDD7A-5922-4F9A-BA47-CC6EF04CA9DC}" type="presOf" srcId="{7F64D8A5-262F-4EB2-B546-D57F85033D27}" destId="{BA012DB4-3B9D-43E5-B208-81BEA20B55FF}" srcOrd="0" destOrd="0" presId="urn:microsoft.com/office/officeart/2005/8/layout/hProcess11"/>
    <dgm:cxn modelId="{977D1390-C664-4238-8962-F4C105FC9618}" type="presOf" srcId="{312E29DC-A529-46EA-9AE9-C34309DF96C6}" destId="{15C6A615-AA28-4635-B5B1-011A18406603}" srcOrd="0" destOrd="0" presId="urn:microsoft.com/office/officeart/2005/8/layout/hProcess11"/>
    <dgm:cxn modelId="{53FDDBA1-E020-459A-A0FD-1BF18DE2A4B4}" type="presOf" srcId="{60DA6B3B-BC4E-493A-9131-FEDA83848330}" destId="{0A480D14-643E-4FDF-B944-0EF9E73AA4D3}" srcOrd="0" destOrd="0" presId="urn:microsoft.com/office/officeart/2005/8/layout/hProcess11"/>
    <dgm:cxn modelId="{52CEDAE4-D7BB-4358-8FA4-CDE69D8EA56D}" type="presOf" srcId="{0121F904-D05D-4BD9-9E3D-5386CBA061BC}" destId="{F2B93B35-E426-4107-90AD-CA0144385B2C}" srcOrd="0" destOrd="0" presId="urn:microsoft.com/office/officeart/2005/8/layout/hProcess11"/>
    <dgm:cxn modelId="{9FD4BBB3-7CB3-493C-9F3C-060B90D4D4C5}" type="presParOf" srcId="{0A480D14-643E-4FDF-B944-0EF9E73AA4D3}" destId="{17CA8147-06A6-43A4-B0DE-9AF80A687CAB}" srcOrd="0" destOrd="0" presId="urn:microsoft.com/office/officeart/2005/8/layout/hProcess11"/>
    <dgm:cxn modelId="{F2FBFA99-E66E-4393-BABD-335FBDD80013}" type="presParOf" srcId="{0A480D14-643E-4FDF-B944-0EF9E73AA4D3}" destId="{5A286D0C-80AD-4850-B330-39918C8E14C8}" srcOrd="1" destOrd="0" presId="urn:microsoft.com/office/officeart/2005/8/layout/hProcess11"/>
    <dgm:cxn modelId="{475BC14F-CFB7-4EF8-A433-9BFF972DEC0D}" type="presParOf" srcId="{5A286D0C-80AD-4850-B330-39918C8E14C8}" destId="{DCF27A1F-968D-4F02-802E-EC3F71DE65BF}" srcOrd="0" destOrd="0" presId="urn:microsoft.com/office/officeart/2005/8/layout/hProcess11"/>
    <dgm:cxn modelId="{D595DD3E-CBB7-41CA-9886-3E9FE99413E9}" type="presParOf" srcId="{DCF27A1F-968D-4F02-802E-EC3F71DE65BF}" destId="{BA012DB4-3B9D-43E5-B208-81BEA20B55FF}" srcOrd="0" destOrd="0" presId="urn:microsoft.com/office/officeart/2005/8/layout/hProcess11"/>
    <dgm:cxn modelId="{BA0FCA8C-45FC-4524-BBC8-52435C47D200}" type="presParOf" srcId="{DCF27A1F-968D-4F02-802E-EC3F71DE65BF}" destId="{D1CA99DF-11A2-4FE8-86BA-A6E1C2E9A92A}" srcOrd="1" destOrd="0" presId="urn:microsoft.com/office/officeart/2005/8/layout/hProcess11"/>
    <dgm:cxn modelId="{54A808E1-EBCE-4223-A8DB-287723058A6F}" type="presParOf" srcId="{DCF27A1F-968D-4F02-802E-EC3F71DE65BF}" destId="{58054468-0CAF-49F5-9490-1EAE5029EE27}" srcOrd="2" destOrd="0" presId="urn:microsoft.com/office/officeart/2005/8/layout/hProcess11"/>
    <dgm:cxn modelId="{7EB5E30D-3A58-4300-B12D-530AF4D3471E}" type="presParOf" srcId="{5A286D0C-80AD-4850-B330-39918C8E14C8}" destId="{09988790-0C58-4F6A-B0BD-3C5D87FDDCF3}" srcOrd="1" destOrd="0" presId="urn:microsoft.com/office/officeart/2005/8/layout/hProcess11"/>
    <dgm:cxn modelId="{271A7856-AFAA-4A7A-BD02-74BFE1569EDF}" type="presParOf" srcId="{5A286D0C-80AD-4850-B330-39918C8E14C8}" destId="{B2A73D52-90C1-492A-B0BD-392252295AB0}" srcOrd="2" destOrd="0" presId="urn:microsoft.com/office/officeart/2005/8/layout/hProcess11"/>
    <dgm:cxn modelId="{95285FB8-2019-4177-B4B5-79EC7B9A94D7}" type="presParOf" srcId="{B2A73D52-90C1-492A-B0BD-392252295AB0}" destId="{15C6A615-AA28-4635-B5B1-011A18406603}" srcOrd="0" destOrd="0" presId="urn:microsoft.com/office/officeart/2005/8/layout/hProcess11"/>
    <dgm:cxn modelId="{D4FAC31C-F05C-48B6-B3F8-5AFB6CFD597F}" type="presParOf" srcId="{B2A73D52-90C1-492A-B0BD-392252295AB0}" destId="{96930A8E-45FC-44B3-A734-8B8002466055}" srcOrd="1" destOrd="0" presId="urn:microsoft.com/office/officeart/2005/8/layout/hProcess11"/>
    <dgm:cxn modelId="{64221634-9286-4BE2-9273-239859D32ACD}" type="presParOf" srcId="{B2A73D52-90C1-492A-B0BD-392252295AB0}" destId="{6A9BB72E-1C86-4E1C-9FEE-40E0177E8689}" srcOrd="2" destOrd="0" presId="urn:microsoft.com/office/officeart/2005/8/layout/hProcess11"/>
    <dgm:cxn modelId="{5C7ADC08-EE3A-47F3-A64B-546C20736914}" type="presParOf" srcId="{5A286D0C-80AD-4850-B330-39918C8E14C8}" destId="{58194B3C-3EF8-4D24-B6FF-6BAA9BD97892}" srcOrd="3" destOrd="0" presId="urn:microsoft.com/office/officeart/2005/8/layout/hProcess11"/>
    <dgm:cxn modelId="{5AA29EFD-B2F6-454F-9BCB-5D787C72466D}" type="presParOf" srcId="{5A286D0C-80AD-4850-B330-39918C8E14C8}" destId="{D1326309-EE87-4180-9EAF-A7F6158534B8}" srcOrd="4" destOrd="0" presId="urn:microsoft.com/office/officeart/2005/8/layout/hProcess11"/>
    <dgm:cxn modelId="{8D2F1D85-86FC-4277-9839-38C8CF2DD80A}" type="presParOf" srcId="{D1326309-EE87-4180-9EAF-A7F6158534B8}" destId="{F2B93B35-E426-4107-90AD-CA0144385B2C}" srcOrd="0" destOrd="0" presId="urn:microsoft.com/office/officeart/2005/8/layout/hProcess11"/>
    <dgm:cxn modelId="{47E507E3-9B45-4EF2-80A8-4422A29EF203}" type="presParOf" srcId="{D1326309-EE87-4180-9EAF-A7F6158534B8}" destId="{2D565497-94A7-4D43-A844-AA55CCD28271}" srcOrd="1" destOrd="0" presId="urn:microsoft.com/office/officeart/2005/8/layout/hProcess11"/>
    <dgm:cxn modelId="{F0522FCE-4F4E-4AAD-9EA7-BD42D177701B}" type="presParOf" srcId="{D1326309-EE87-4180-9EAF-A7F6158534B8}" destId="{A75E85D3-CBA2-40F1-AE4E-544E5BADF74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CA888-43E6-49AB-9E2B-7EA3F5D9A8BC}">
      <dsp:nvSpPr>
        <dsp:cNvPr id="0" name=""/>
        <dsp:cNvSpPr/>
      </dsp:nvSpPr>
      <dsp:spPr>
        <a:xfrm>
          <a:off x="0" y="309237"/>
          <a:ext cx="7568112" cy="1083600"/>
        </a:xfrm>
        <a:prstGeom prst="rect">
          <a:avLst/>
        </a:prstGeom>
        <a:solidFill>
          <a:schemeClr val="accent3">
            <a:lumMod val="40000"/>
            <a:lumOff val="6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7370" tIns="333248" rIns="587370" bIns="142240" numCol="1" spcCol="1270" anchor="t" anchorCtr="0">
          <a:noAutofit/>
        </a:bodyPr>
        <a:lstStyle/>
        <a:p>
          <a:pPr marL="228600" lvl="1" indent="-228600" algn="l" defTabSz="889000">
            <a:lnSpc>
              <a:spcPct val="90000"/>
            </a:lnSpc>
            <a:spcBef>
              <a:spcPct val="0"/>
            </a:spcBef>
            <a:spcAft>
              <a:spcPct val="15000"/>
            </a:spcAft>
            <a:buChar char="•"/>
          </a:pPr>
          <a:r>
            <a:rPr lang="tr-TR" sz="2000" b="0" kern="1200" dirty="0">
              <a:solidFill>
                <a:schemeClr val="tx1"/>
              </a:solidFill>
              <a:latin typeface="+mn-lt"/>
            </a:rPr>
            <a:t>Kamu İhale Kanunu</a:t>
          </a:r>
        </a:p>
        <a:p>
          <a:pPr marL="228600" lvl="1" indent="-228600" algn="l" defTabSz="889000">
            <a:lnSpc>
              <a:spcPct val="90000"/>
            </a:lnSpc>
            <a:spcBef>
              <a:spcPct val="0"/>
            </a:spcBef>
            <a:spcAft>
              <a:spcPct val="15000"/>
            </a:spcAft>
            <a:buChar char="•"/>
          </a:pPr>
          <a:r>
            <a:rPr lang="tr-TR" sz="2000" b="0" kern="1200" dirty="0">
              <a:solidFill>
                <a:schemeClr val="tx1"/>
              </a:solidFill>
              <a:latin typeface="+mn-lt"/>
            </a:rPr>
            <a:t>Kamu İhale Sözleşmeleri Kanunu</a:t>
          </a:r>
        </a:p>
      </dsp:txBody>
      <dsp:txXfrm>
        <a:off x="0" y="309237"/>
        <a:ext cx="7568112" cy="1083600"/>
      </dsp:txXfrm>
    </dsp:sp>
    <dsp:sp modelId="{1F35D231-D641-4323-8369-A943595A5AB3}">
      <dsp:nvSpPr>
        <dsp:cNvPr id="0" name=""/>
        <dsp:cNvSpPr/>
      </dsp:nvSpPr>
      <dsp:spPr>
        <a:xfrm>
          <a:off x="378405" y="67562"/>
          <a:ext cx="5297678" cy="472320"/>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240" tIns="0" rIns="200240"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latin typeface="+mn-lt"/>
            </a:rPr>
            <a:t>Birincil Mevzuatlar (Kanunlar)</a:t>
          </a:r>
        </a:p>
      </dsp:txBody>
      <dsp:txXfrm>
        <a:off x="401462" y="90619"/>
        <a:ext cx="5251564" cy="426206"/>
      </dsp:txXfrm>
    </dsp:sp>
    <dsp:sp modelId="{C1F67806-96C6-4109-9923-61AF5584D18D}">
      <dsp:nvSpPr>
        <dsp:cNvPr id="0" name=""/>
        <dsp:cNvSpPr/>
      </dsp:nvSpPr>
      <dsp:spPr>
        <a:xfrm>
          <a:off x="0" y="1709882"/>
          <a:ext cx="7568112" cy="1411200"/>
        </a:xfrm>
        <a:prstGeom prst="rect">
          <a:avLst/>
        </a:prstGeom>
        <a:solidFill>
          <a:schemeClr val="accent3">
            <a:lumMod val="40000"/>
            <a:lumOff val="6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7370" tIns="333248" rIns="587370" bIns="142240" numCol="1" spcCol="1270" anchor="t" anchorCtr="0">
          <a:noAutofit/>
        </a:bodyPr>
        <a:lstStyle/>
        <a:p>
          <a:pPr marL="228600" lvl="1" indent="-228600" algn="l" defTabSz="889000">
            <a:lnSpc>
              <a:spcPct val="90000"/>
            </a:lnSpc>
            <a:spcBef>
              <a:spcPct val="0"/>
            </a:spcBef>
            <a:spcAft>
              <a:spcPct val="15000"/>
            </a:spcAft>
            <a:buChar char="•"/>
          </a:pPr>
          <a:r>
            <a:rPr lang="tr-TR" sz="2000" b="0" kern="1200" dirty="0">
              <a:solidFill>
                <a:schemeClr val="tx1"/>
              </a:solidFill>
              <a:latin typeface="+mn-lt"/>
            </a:rPr>
            <a:t>İhale Uygulama Yönetmelikleri</a:t>
          </a:r>
        </a:p>
        <a:p>
          <a:pPr marL="228600" lvl="1" indent="-228600" algn="l" defTabSz="889000">
            <a:lnSpc>
              <a:spcPct val="90000"/>
            </a:lnSpc>
            <a:spcBef>
              <a:spcPct val="0"/>
            </a:spcBef>
            <a:spcAft>
              <a:spcPct val="15000"/>
            </a:spcAft>
            <a:buChar char="•"/>
          </a:pPr>
          <a:r>
            <a:rPr lang="tr-TR" sz="2000" b="0" kern="1200" dirty="0">
              <a:solidFill>
                <a:schemeClr val="tx1"/>
              </a:solidFill>
              <a:latin typeface="+mn-lt"/>
            </a:rPr>
            <a:t>Muayene ve Kabul Yönetmelikleri</a:t>
          </a:r>
        </a:p>
        <a:p>
          <a:pPr marL="228600" lvl="1" indent="-228600" algn="l" defTabSz="889000">
            <a:lnSpc>
              <a:spcPct val="90000"/>
            </a:lnSpc>
            <a:spcBef>
              <a:spcPct val="0"/>
            </a:spcBef>
            <a:spcAft>
              <a:spcPct val="15000"/>
            </a:spcAft>
            <a:buChar char="•"/>
          </a:pPr>
          <a:r>
            <a:rPr lang="tr-TR" sz="2000" b="0" kern="1200" dirty="0">
              <a:solidFill>
                <a:schemeClr val="tx1"/>
              </a:solidFill>
              <a:latin typeface="+mn-lt"/>
            </a:rPr>
            <a:t>İhalelere Yönelik Başvurular Hakkında Yönetmelik</a:t>
          </a:r>
        </a:p>
      </dsp:txBody>
      <dsp:txXfrm>
        <a:off x="0" y="1709882"/>
        <a:ext cx="7568112" cy="1411200"/>
      </dsp:txXfrm>
    </dsp:sp>
    <dsp:sp modelId="{6E566F5A-46BE-4059-9375-8FE8B43B4BA5}">
      <dsp:nvSpPr>
        <dsp:cNvPr id="0" name=""/>
        <dsp:cNvSpPr/>
      </dsp:nvSpPr>
      <dsp:spPr>
        <a:xfrm>
          <a:off x="378405" y="1473722"/>
          <a:ext cx="5297678" cy="472320"/>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240" tIns="0" rIns="200240"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İkincil Mevzuatlar (Yönetmelikler)</a:t>
          </a:r>
        </a:p>
      </dsp:txBody>
      <dsp:txXfrm>
        <a:off x="401462" y="1496779"/>
        <a:ext cx="5251564" cy="426206"/>
      </dsp:txXfrm>
    </dsp:sp>
    <dsp:sp modelId="{E601B1F1-3D2F-4BFD-A0A2-329593AB83F0}">
      <dsp:nvSpPr>
        <dsp:cNvPr id="0" name=""/>
        <dsp:cNvSpPr/>
      </dsp:nvSpPr>
      <dsp:spPr>
        <a:xfrm>
          <a:off x="0" y="3443642"/>
          <a:ext cx="7568112" cy="1411200"/>
        </a:xfrm>
        <a:prstGeom prst="rect">
          <a:avLst/>
        </a:prstGeom>
        <a:solidFill>
          <a:schemeClr val="accent3">
            <a:lumMod val="40000"/>
            <a:lumOff val="6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7370" tIns="333248" rIns="587370" bIns="142240" numCol="1" spcCol="1270" anchor="t" anchorCtr="0">
          <a:noAutofit/>
        </a:bodyPr>
        <a:lstStyle/>
        <a:p>
          <a:pPr marL="228600" lvl="1" indent="-228600" algn="l" defTabSz="889000">
            <a:lnSpc>
              <a:spcPct val="90000"/>
            </a:lnSpc>
            <a:spcBef>
              <a:spcPct val="0"/>
            </a:spcBef>
            <a:spcAft>
              <a:spcPct val="15000"/>
            </a:spcAft>
            <a:buChar char="•"/>
          </a:pPr>
          <a:r>
            <a:rPr lang="tr-TR" sz="2000" b="0" i="0" kern="1200" dirty="0"/>
            <a:t>Kamu İhale Genel Tebliği</a:t>
          </a:r>
          <a:endParaRPr lang="tr-TR" sz="2000" kern="1200" dirty="0"/>
        </a:p>
        <a:p>
          <a:pPr marL="228600" lvl="1" indent="-228600" algn="l" defTabSz="889000">
            <a:lnSpc>
              <a:spcPct val="90000"/>
            </a:lnSpc>
            <a:spcBef>
              <a:spcPct val="0"/>
            </a:spcBef>
            <a:spcAft>
              <a:spcPct val="15000"/>
            </a:spcAft>
            <a:buChar char="•"/>
          </a:pPr>
          <a:r>
            <a:rPr lang="tr-TR" sz="2000" b="0" i="0" u="none" kern="1200" dirty="0"/>
            <a:t>İhalelere Yönelik Başvurular Hakkında Tebliğ</a:t>
          </a:r>
          <a:endParaRPr lang="tr-TR" sz="2000" kern="1200" dirty="0"/>
        </a:p>
        <a:p>
          <a:pPr marL="228600" lvl="1" indent="-228600" algn="l" defTabSz="889000">
            <a:lnSpc>
              <a:spcPct val="90000"/>
            </a:lnSpc>
            <a:spcBef>
              <a:spcPct val="0"/>
            </a:spcBef>
            <a:spcAft>
              <a:spcPct val="15000"/>
            </a:spcAft>
            <a:buChar char="•"/>
          </a:pPr>
          <a:r>
            <a:rPr lang="tr-TR" sz="2000" b="0" i="0" kern="1200" dirty="0"/>
            <a:t>Fiyat Farkı Esasları</a:t>
          </a:r>
          <a:endParaRPr lang="tr-TR" sz="2000" kern="1200" dirty="0"/>
        </a:p>
      </dsp:txBody>
      <dsp:txXfrm>
        <a:off x="0" y="3443642"/>
        <a:ext cx="7568112" cy="1411200"/>
      </dsp:txXfrm>
    </dsp:sp>
    <dsp:sp modelId="{C7C4E9D1-1527-4ECE-9199-E198CB3425B0}">
      <dsp:nvSpPr>
        <dsp:cNvPr id="0" name=""/>
        <dsp:cNvSpPr/>
      </dsp:nvSpPr>
      <dsp:spPr>
        <a:xfrm>
          <a:off x="378405" y="3207482"/>
          <a:ext cx="5297678" cy="472320"/>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240" tIns="0" rIns="200240" bIns="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chemeClr val="tx1"/>
              </a:solidFill>
            </a:rPr>
            <a:t>Üçüncül Mevzuatlar (Tebliğler, FFK, Diğer)</a:t>
          </a:r>
        </a:p>
      </dsp:txBody>
      <dsp:txXfrm>
        <a:off x="401462" y="3230539"/>
        <a:ext cx="5251564"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610DD-8E7D-4208-926D-11F2F8C00314}">
      <dsp:nvSpPr>
        <dsp:cNvPr id="0" name=""/>
        <dsp:cNvSpPr/>
      </dsp:nvSpPr>
      <dsp:spPr>
        <a:xfrm>
          <a:off x="0" y="0"/>
          <a:ext cx="3036892" cy="873023"/>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endParaRPr lang="tr-TR" sz="2000" kern="1200" dirty="0">
            <a:latin typeface="+mn-lt"/>
            <a:cs typeface="Times New Roman" panose="02020603050405020304" pitchFamily="18" charset="0"/>
          </a:endParaRP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Kamu Hukukuna  Tabi Olan</a:t>
          </a:r>
          <a:r>
            <a:rPr lang="tr-TR" sz="2000" kern="1200" dirty="0">
              <a:latin typeface="Times New Roman" panose="02020603050405020304" pitchFamily="18" charset="0"/>
              <a:cs typeface="Times New Roman" panose="02020603050405020304" pitchFamily="18" charset="0"/>
            </a:rPr>
            <a:t>	</a:t>
          </a:r>
        </a:p>
      </dsp:txBody>
      <dsp:txXfrm>
        <a:off x="42617" y="42617"/>
        <a:ext cx="2951658" cy="787789"/>
      </dsp:txXfrm>
    </dsp:sp>
    <dsp:sp modelId="{57BB49B2-919A-4DC3-AAB2-68267A45E459}">
      <dsp:nvSpPr>
        <dsp:cNvPr id="0" name=""/>
        <dsp:cNvSpPr/>
      </dsp:nvSpPr>
      <dsp:spPr>
        <a:xfrm>
          <a:off x="1483" y="917996"/>
          <a:ext cx="3036892" cy="873023"/>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Kamunun Denetimi Altında</a:t>
          </a:r>
        </a:p>
      </dsp:txBody>
      <dsp:txXfrm>
        <a:off x="44100" y="960613"/>
        <a:ext cx="2951658" cy="787789"/>
      </dsp:txXfrm>
    </dsp:sp>
    <dsp:sp modelId="{7BF4D33E-00C4-4D4B-8E76-0C41100024D0}">
      <dsp:nvSpPr>
        <dsp:cNvPr id="0" name=""/>
        <dsp:cNvSpPr/>
      </dsp:nvSpPr>
      <dsp:spPr>
        <a:xfrm>
          <a:off x="2966" y="1835993"/>
          <a:ext cx="3036892" cy="873023"/>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Kamu Kaynağını Kullanan </a:t>
          </a:r>
          <a:r>
            <a:rPr lang="tr-TR" sz="2200" kern="1200" dirty="0">
              <a:latin typeface="Times New Roman" panose="02020603050405020304" pitchFamily="18" charset="0"/>
              <a:cs typeface="Times New Roman" panose="02020603050405020304" pitchFamily="18" charset="0"/>
            </a:rPr>
            <a:t>	</a:t>
          </a:r>
        </a:p>
      </dsp:txBody>
      <dsp:txXfrm>
        <a:off x="45583" y="1878610"/>
        <a:ext cx="2951658" cy="787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3B8E1-AEAF-4D79-B092-A84917B064BB}">
      <dsp:nvSpPr>
        <dsp:cNvPr id="0" name=""/>
        <dsp:cNvSpPr/>
      </dsp:nvSpPr>
      <dsp:spPr>
        <a:xfrm>
          <a:off x="3212494" y="2969149"/>
          <a:ext cx="1718560" cy="1457785"/>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ysClr val="window" lastClr="FFFFFF"/>
              </a:solidFill>
              <a:latin typeface="+mn-lt"/>
              <a:ea typeface="+mn-ea"/>
              <a:cs typeface="Times New Roman" panose="02020603050405020304" pitchFamily="18" charset="0"/>
            </a:rPr>
            <a:t>İhalelerde  Temel İlkeler </a:t>
          </a:r>
          <a:endParaRPr lang="tr-TR" sz="2000" kern="1200" dirty="0">
            <a:solidFill>
              <a:sysClr val="window" lastClr="FFFFFF"/>
            </a:solidFill>
            <a:latin typeface="+mn-lt"/>
            <a:ea typeface="+mn-ea"/>
            <a:cs typeface="Times New Roman" panose="02020603050405020304" pitchFamily="18" charset="0"/>
          </a:endParaRPr>
        </a:p>
      </dsp:txBody>
      <dsp:txXfrm>
        <a:off x="3464171" y="3182637"/>
        <a:ext cx="1215206" cy="1030809"/>
      </dsp:txXfrm>
    </dsp:sp>
    <dsp:sp modelId="{E775D32B-0677-4E85-A0EC-9CD0481243BE}">
      <dsp:nvSpPr>
        <dsp:cNvPr id="0" name=""/>
        <dsp:cNvSpPr/>
      </dsp:nvSpPr>
      <dsp:spPr>
        <a:xfrm rot="10800000">
          <a:off x="795896" y="3453147"/>
          <a:ext cx="2283684" cy="489789"/>
        </a:xfrm>
        <a:prstGeom prst="leftArrow">
          <a:avLst>
            <a:gd name="adj1" fmla="val 60000"/>
            <a:gd name="adj2" fmla="val 5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F584210-99CB-44C6-B364-D8AC45C2C6A1}">
      <dsp:nvSpPr>
        <dsp:cNvPr id="0" name=""/>
        <dsp:cNvSpPr/>
      </dsp:nvSpPr>
      <dsp:spPr>
        <a:xfrm>
          <a:off x="9" y="3216845"/>
          <a:ext cx="1591775" cy="962393"/>
        </a:xfrm>
        <a:prstGeom prst="roundRect">
          <a:avLst>
            <a:gd name="adj" fmla="val 1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Saydamlık</a:t>
          </a:r>
          <a:r>
            <a:rPr lang="tr-TR" sz="1400" b="1" u="none" kern="1200" dirty="0">
              <a:solidFill>
                <a:sysClr val="window" lastClr="FFFFFF"/>
              </a:solidFill>
              <a:latin typeface="+mn-lt"/>
              <a:ea typeface="+mn-ea"/>
              <a:cs typeface="Times New Roman" panose="02020603050405020304" pitchFamily="18" charset="0"/>
            </a:rPr>
            <a:t> </a:t>
          </a:r>
        </a:p>
      </dsp:txBody>
      <dsp:txXfrm>
        <a:off x="28197" y="3245033"/>
        <a:ext cx="1535399" cy="906017"/>
      </dsp:txXfrm>
    </dsp:sp>
    <dsp:sp modelId="{2446AF50-48F7-45E1-9405-7B920B1749AD}">
      <dsp:nvSpPr>
        <dsp:cNvPr id="0" name=""/>
        <dsp:cNvSpPr/>
      </dsp:nvSpPr>
      <dsp:spPr>
        <a:xfrm rot="12342872">
          <a:off x="1005814" y="2533338"/>
          <a:ext cx="2311954" cy="489789"/>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6DDB51-8494-4C9E-A9A8-E91213228B1B}">
      <dsp:nvSpPr>
        <dsp:cNvPr id="0" name=""/>
        <dsp:cNvSpPr/>
      </dsp:nvSpPr>
      <dsp:spPr>
        <a:xfrm>
          <a:off x="251782" y="1795471"/>
          <a:ext cx="1737024" cy="962393"/>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Rekabet </a:t>
          </a:r>
        </a:p>
      </dsp:txBody>
      <dsp:txXfrm>
        <a:off x="279970" y="1823659"/>
        <a:ext cx="1680648" cy="906017"/>
      </dsp:txXfrm>
    </dsp:sp>
    <dsp:sp modelId="{B3C1BDD5-7A06-4D2C-B829-3C64BC2FDDF1}">
      <dsp:nvSpPr>
        <dsp:cNvPr id="0" name=""/>
        <dsp:cNvSpPr/>
      </dsp:nvSpPr>
      <dsp:spPr>
        <a:xfrm rot="13885733">
          <a:off x="1583892" y="1816848"/>
          <a:ext cx="2365983" cy="489789"/>
        </a:xfrm>
        <a:prstGeom prst="leftArrow">
          <a:avLst>
            <a:gd name="adj1" fmla="val 60000"/>
            <a:gd name="adj2" fmla="val 5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6C42593-4ECA-41B6-81EC-1537D3794D77}">
      <dsp:nvSpPr>
        <dsp:cNvPr id="0" name=""/>
        <dsp:cNvSpPr/>
      </dsp:nvSpPr>
      <dsp:spPr>
        <a:xfrm>
          <a:off x="1385825" y="676497"/>
          <a:ext cx="1286960" cy="920683"/>
        </a:xfrm>
        <a:prstGeom prst="roundRect">
          <a:avLst>
            <a:gd name="adj" fmla="val 1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Eşitlik</a:t>
          </a:r>
        </a:p>
      </dsp:txBody>
      <dsp:txXfrm>
        <a:off x="1412791" y="703463"/>
        <a:ext cx="1233028" cy="866751"/>
      </dsp:txXfrm>
    </dsp:sp>
    <dsp:sp modelId="{0D5C878A-06D9-4550-A6CC-108502F22E19}">
      <dsp:nvSpPr>
        <dsp:cNvPr id="0" name=""/>
        <dsp:cNvSpPr/>
      </dsp:nvSpPr>
      <dsp:spPr>
        <a:xfrm rot="15493432">
          <a:off x="2449709" y="1424781"/>
          <a:ext cx="2398398" cy="489789"/>
        </a:xfrm>
        <a:prstGeom prst="leftArrow">
          <a:avLst>
            <a:gd name="adj1" fmla="val 60000"/>
            <a:gd name="adj2" fmla="val 50000"/>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BD813DE-E1C5-4A42-91DE-4CF40DFE5756}">
      <dsp:nvSpPr>
        <dsp:cNvPr id="0" name=""/>
        <dsp:cNvSpPr/>
      </dsp:nvSpPr>
      <dsp:spPr>
        <a:xfrm>
          <a:off x="2745209" y="106130"/>
          <a:ext cx="1317913" cy="779173"/>
        </a:xfrm>
        <a:prstGeom prst="roundRect">
          <a:avLst>
            <a:gd name="adj" fmla="val 10000"/>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Güvenirlik </a:t>
          </a:r>
        </a:p>
      </dsp:txBody>
      <dsp:txXfrm>
        <a:off x="2768030" y="128951"/>
        <a:ext cx="1272271" cy="733531"/>
      </dsp:txXfrm>
    </dsp:sp>
    <dsp:sp modelId="{08929098-125B-4CE4-9DFA-008B14B6578D}">
      <dsp:nvSpPr>
        <dsp:cNvPr id="0" name=""/>
        <dsp:cNvSpPr/>
      </dsp:nvSpPr>
      <dsp:spPr>
        <a:xfrm rot="16929288">
          <a:off x="3307336" y="1425121"/>
          <a:ext cx="2402476" cy="489789"/>
        </a:xfrm>
        <a:prstGeom prst="leftArrow">
          <a:avLst>
            <a:gd name="adj1" fmla="val 60000"/>
            <a:gd name="adj2" fmla="val 50000"/>
          </a:avLst>
        </a:prstGeo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5EC30EB-01B2-46DA-AA5B-EBA2AB38C55A}">
      <dsp:nvSpPr>
        <dsp:cNvPr id="0" name=""/>
        <dsp:cNvSpPr/>
      </dsp:nvSpPr>
      <dsp:spPr>
        <a:xfrm>
          <a:off x="4138704" y="101010"/>
          <a:ext cx="1245590" cy="789393"/>
        </a:xfrm>
        <a:prstGeom prst="roundRect">
          <a:avLst>
            <a:gd name="adj" fmla="val 10000"/>
          </a:avLst>
        </a:prstGeo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Gizlilik </a:t>
          </a:r>
        </a:p>
      </dsp:txBody>
      <dsp:txXfrm>
        <a:off x="4161825" y="124131"/>
        <a:ext cx="1199348" cy="743151"/>
      </dsp:txXfrm>
    </dsp:sp>
    <dsp:sp modelId="{FC220481-F00F-4CA3-A364-A0C491D43E0F}">
      <dsp:nvSpPr>
        <dsp:cNvPr id="0" name=""/>
        <dsp:cNvSpPr/>
      </dsp:nvSpPr>
      <dsp:spPr>
        <a:xfrm rot="18508526">
          <a:off x="4191413" y="1816538"/>
          <a:ext cx="2362065" cy="489789"/>
        </a:xfrm>
        <a:prstGeom prst="leftArrow">
          <a:avLst>
            <a:gd name="adj1" fmla="val 60000"/>
            <a:gd name="adj2" fmla="val 5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DFB9F65-3E35-47DD-ABB5-85FBCFD9EF13}">
      <dsp:nvSpPr>
        <dsp:cNvPr id="0" name=""/>
        <dsp:cNvSpPr/>
      </dsp:nvSpPr>
      <dsp:spPr>
        <a:xfrm>
          <a:off x="5427618" y="698442"/>
          <a:ext cx="1359284" cy="876779"/>
        </a:xfrm>
        <a:prstGeom prst="roundRect">
          <a:avLst>
            <a:gd name="adj" fmla="val 1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u="none" kern="1200" dirty="0">
              <a:solidFill>
                <a:sysClr val="window" lastClr="FFFFFF"/>
              </a:solidFill>
              <a:latin typeface="+mn-lt"/>
              <a:ea typeface="+mn-ea"/>
              <a:cs typeface="Times New Roman" panose="02020603050405020304" pitchFamily="18" charset="0"/>
            </a:rPr>
            <a:t>Kamuoyu denetimi </a:t>
          </a:r>
        </a:p>
      </dsp:txBody>
      <dsp:txXfrm>
        <a:off x="5453298" y="724122"/>
        <a:ext cx="1307924" cy="825419"/>
      </dsp:txXfrm>
    </dsp:sp>
    <dsp:sp modelId="{5F20D5FC-0DC3-4F7C-9541-DF38872C9131}">
      <dsp:nvSpPr>
        <dsp:cNvPr id="0" name=""/>
        <dsp:cNvSpPr/>
      </dsp:nvSpPr>
      <dsp:spPr>
        <a:xfrm rot="20152615">
          <a:off x="4853802" y="2578660"/>
          <a:ext cx="2341604" cy="489789"/>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7287D42-B335-4251-8354-DF19582FA075}">
      <dsp:nvSpPr>
        <dsp:cNvPr id="0" name=""/>
        <dsp:cNvSpPr/>
      </dsp:nvSpPr>
      <dsp:spPr>
        <a:xfrm>
          <a:off x="6178435" y="1681051"/>
          <a:ext cx="1829450" cy="1327997"/>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ysClr val="window" lastClr="FFFFFF"/>
              </a:solidFill>
              <a:latin typeface="+mn-lt"/>
              <a:ea typeface="+mn-ea"/>
              <a:cs typeface="Times New Roman" panose="02020603050405020304" pitchFamily="18" charset="0"/>
            </a:rPr>
            <a:t>İhtiyaçlar uygun şartlar  ve zamanda karşılanması </a:t>
          </a:r>
        </a:p>
      </dsp:txBody>
      <dsp:txXfrm>
        <a:off x="6217331" y="1719947"/>
        <a:ext cx="1751658" cy="1250205"/>
      </dsp:txXfrm>
    </dsp:sp>
    <dsp:sp modelId="{59015A0D-2164-438E-A254-21BEE299066F}">
      <dsp:nvSpPr>
        <dsp:cNvPr id="0" name=""/>
        <dsp:cNvSpPr/>
      </dsp:nvSpPr>
      <dsp:spPr>
        <a:xfrm>
          <a:off x="5063583" y="3453147"/>
          <a:ext cx="2277090" cy="489789"/>
        </a:xfrm>
        <a:prstGeom prst="leftArrow">
          <a:avLst>
            <a:gd name="adj1" fmla="val 60000"/>
            <a:gd name="adj2" fmla="val 5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3D620E0-D8EB-4A52-B800-8D3E7E515A80}">
      <dsp:nvSpPr>
        <dsp:cNvPr id="0" name=""/>
        <dsp:cNvSpPr/>
      </dsp:nvSpPr>
      <dsp:spPr>
        <a:xfrm>
          <a:off x="6527066" y="3216845"/>
          <a:ext cx="1627215" cy="962393"/>
        </a:xfrm>
        <a:prstGeom prst="roundRect">
          <a:avLst>
            <a:gd name="adj" fmla="val 1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ysClr val="window" lastClr="FFFFFF"/>
              </a:solidFill>
              <a:latin typeface="+mn-lt"/>
              <a:ea typeface="+mn-ea"/>
              <a:cs typeface="Times New Roman" panose="02020603050405020304" pitchFamily="18" charset="0"/>
            </a:rPr>
            <a:t>Kaynakların verimli kullanılması</a:t>
          </a:r>
        </a:p>
      </dsp:txBody>
      <dsp:txXfrm>
        <a:off x="6555254" y="3245033"/>
        <a:ext cx="1570839" cy="9060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610DD-8E7D-4208-926D-11F2F8C00314}">
      <dsp:nvSpPr>
        <dsp:cNvPr id="0" name=""/>
        <dsp:cNvSpPr/>
      </dsp:nvSpPr>
      <dsp:spPr>
        <a:xfrm>
          <a:off x="3846" y="0"/>
          <a:ext cx="3937838" cy="1108004"/>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(a)</a:t>
          </a: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Teklif Çıkmaması	</a:t>
          </a:r>
        </a:p>
      </dsp:txBody>
      <dsp:txXfrm>
        <a:off x="57934" y="54088"/>
        <a:ext cx="3829662" cy="999828"/>
      </dsp:txXfrm>
    </dsp:sp>
    <dsp:sp modelId="{57BB49B2-919A-4DC3-AAB2-68267A45E459}">
      <dsp:nvSpPr>
        <dsp:cNvPr id="0" name=""/>
        <dsp:cNvSpPr/>
      </dsp:nvSpPr>
      <dsp:spPr>
        <a:xfrm>
          <a:off x="1923" y="1165083"/>
          <a:ext cx="3937838" cy="1108004"/>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(b)</a:t>
          </a: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Beklenmeye ve Öngörülmeyen İvedi Alımlar</a:t>
          </a:r>
        </a:p>
      </dsp:txBody>
      <dsp:txXfrm>
        <a:off x="56011" y="1219171"/>
        <a:ext cx="3829662" cy="999828"/>
      </dsp:txXfrm>
    </dsp:sp>
    <dsp:sp modelId="{7BF4D33E-00C4-4D4B-8E76-0C41100024D0}">
      <dsp:nvSpPr>
        <dsp:cNvPr id="0" name=""/>
        <dsp:cNvSpPr/>
      </dsp:nvSpPr>
      <dsp:spPr>
        <a:xfrm>
          <a:off x="3846" y="2330166"/>
          <a:ext cx="3937838" cy="1108004"/>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(c)</a:t>
          </a: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Savunma/Güvenlik İle İlgili İvedi Alımlar</a:t>
          </a:r>
          <a:r>
            <a:rPr lang="tr-TR" sz="2200" kern="1200" dirty="0">
              <a:latin typeface="Times New Roman" panose="02020603050405020304" pitchFamily="18" charset="0"/>
              <a:cs typeface="Times New Roman" panose="02020603050405020304" pitchFamily="18" charset="0"/>
            </a:rPr>
            <a:t>	</a:t>
          </a:r>
        </a:p>
      </dsp:txBody>
      <dsp:txXfrm>
        <a:off x="57934" y="2384254"/>
        <a:ext cx="3829662" cy="9998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610DD-8E7D-4208-926D-11F2F8C00314}">
      <dsp:nvSpPr>
        <dsp:cNvPr id="0" name=""/>
        <dsp:cNvSpPr/>
      </dsp:nvSpPr>
      <dsp:spPr>
        <a:xfrm>
          <a:off x="0" y="0"/>
          <a:ext cx="3695624" cy="1102771"/>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(d)</a:t>
          </a: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Ar-Ge Gerektiren Alımlar</a:t>
          </a:r>
          <a:r>
            <a:rPr lang="tr-TR" sz="2000" kern="1200" dirty="0">
              <a:latin typeface="Times New Roman" panose="02020603050405020304" pitchFamily="18" charset="0"/>
              <a:cs typeface="Times New Roman" panose="02020603050405020304" pitchFamily="18" charset="0"/>
            </a:rPr>
            <a:t>	</a:t>
          </a:r>
        </a:p>
      </dsp:txBody>
      <dsp:txXfrm>
        <a:off x="53833" y="53833"/>
        <a:ext cx="3587958" cy="995105"/>
      </dsp:txXfrm>
    </dsp:sp>
    <dsp:sp modelId="{57BB49B2-919A-4DC3-AAB2-68267A45E459}">
      <dsp:nvSpPr>
        <dsp:cNvPr id="0" name=""/>
        <dsp:cNvSpPr/>
      </dsp:nvSpPr>
      <dsp:spPr>
        <a:xfrm>
          <a:off x="1804" y="1159581"/>
          <a:ext cx="3695624" cy="1102771"/>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(e)</a:t>
          </a:r>
        </a:p>
        <a:p>
          <a:pPr marL="0" lvl="0" indent="0" algn="ctr" defTabSz="889000" rtl="0">
            <a:lnSpc>
              <a:spcPct val="90000"/>
            </a:lnSpc>
            <a:spcBef>
              <a:spcPct val="0"/>
            </a:spcBef>
            <a:spcAft>
              <a:spcPct val="35000"/>
            </a:spcAft>
            <a:buNone/>
          </a:pPr>
          <a:r>
            <a:rPr lang="tr-TR" sz="2000" kern="1200" dirty="0" err="1">
              <a:latin typeface="+mn-lt"/>
              <a:cs typeface="Times New Roman" panose="02020603050405020304" pitchFamily="18" charset="0"/>
            </a:rPr>
            <a:t>Özgün&amp;Karmaşık</a:t>
          </a:r>
          <a:r>
            <a:rPr lang="tr-TR" sz="2000" kern="1200" dirty="0">
              <a:latin typeface="Times New Roman" panose="02020603050405020304" pitchFamily="18" charset="0"/>
              <a:cs typeface="Times New Roman" panose="02020603050405020304" pitchFamily="18" charset="0"/>
            </a:rPr>
            <a:t>	</a:t>
          </a:r>
          <a:endParaRPr lang="tr-TR" sz="2000" kern="1200" dirty="0">
            <a:latin typeface="+mn-lt"/>
            <a:cs typeface="Times New Roman" panose="02020603050405020304" pitchFamily="18" charset="0"/>
          </a:endParaRPr>
        </a:p>
      </dsp:txBody>
      <dsp:txXfrm>
        <a:off x="55637" y="1213414"/>
        <a:ext cx="3587958" cy="995105"/>
      </dsp:txXfrm>
    </dsp:sp>
    <dsp:sp modelId="{7BF4D33E-00C4-4D4B-8E76-0C41100024D0}">
      <dsp:nvSpPr>
        <dsp:cNvPr id="0" name=""/>
        <dsp:cNvSpPr/>
      </dsp:nvSpPr>
      <dsp:spPr>
        <a:xfrm>
          <a:off x="3609" y="2319162"/>
          <a:ext cx="3695624" cy="1102771"/>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(f)</a:t>
          </a:r>
        </a:p>
        <a:p>
          <a:pPr marL="0" lvl="0" indent="0" algn="ctr" defTabSz="889000" rtl="0">
            <a:lnSpc>
              <a:spcPct val="90000"/>
            </a:lnSpc>
            <a:spcBef>
              <a:spcPct val="0"/>
            </a:spcBef>
            <a:spcAft>
              <a:spcPct val="35000"/>
            </a:spcAft>
            <a:buNone/>
          </a:pPr>
          <a:r>
            <a:rPr lang="tr-TR" sz="2000" kern="1200" dirty="0">
              <a:latin typeface="+mn-lt"/>
              <a:cs typeface="Times New Roman" panose="02020603050405020304" pitchFamily="18" charset="0"/>
            </a:rPr>
            <a:t>728.072 ₺’ye Kadar Mal ve Hizmet Alımlar</a:t>
          </a:r>
          <a:r>
            <a:rPr lang="tr-TR" sz="2200" kern="1200" dirty="0">
              <a:latin typeface="Times New Roman" panose="02020603050405020304" pitchFamily="18" charset="0"/>
              <a:cs typeface="Times New Roman" panose="02020603050405020304" pitchFamily="18" charset="0"/>
            </a:rPr>
            <a:t>	</a:t>
          </a:r>
        </a:p>
      </dsp:txBody>
      <dsp:txXfrm>
        <a:off x="57442" y="2372995"/>
        <a:ext cx="3587958" cy="9951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775A0-7148-4F91-82AA-350A7E659669}">
      <dsp:nvSpPr>
        <dsp:cNvPr id="0" name=""/>
        <dsp:cNvSpPr/>
      </dsp:nvSpPr>
      <dsp:spPr>
        <a:xfrm>
          <a:off x="8561" y="1235193"/>
          <a:ext cx="1326328" cy="2532569"/>
        </a:xfrm>
        <a:prstGeom prst="roundRect">
          <a:avLst>
            <a:gd name="adj" fmla="val 10000"/>
          </a:avLst>
        </a:prstGeom>
        <a:solidFill>
          <a:srgbClr val="00B0F0">
            <a:alpha val="90000"/>
          </a:srgb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b="1" u="none" kern="1200" dirty="0">
              <a:solidFill>
                <a:schemeClr val="tx1"/>
              </a:solidFill>
              <a:latin typeface="+mn-lt"/>
              <a:cs typeface="Times New Roman" panose="02020603050405020304" pitchFamily="18" charset="0"/>
            </a:rPr>
            <a:t>e-teklifler, ihale tarih ve saatinde hazır bulunanlar önünde, ihale komisyonu tarafından e-anahtarlar kullanılmak suretiyle EKAP üzerinde açılır. </a:t>
          </a:r>
        </a:p>
      </dsp:txBody>
      <dsp:txXfrm>
        <a:off x="47408" y="1274040"/>
        <a:ext cx="1248634" cy="2454875"/>
      </dsp:txXfrm>
    </dsp:sp>
    <dsp:sp modelId="{05BFBDAB-3B50-4B9B-B22B-5F47FD402271}">
      <dsp:nvSpPr>
        <dsp:cNvPr id="0" name=""/>
        <dsp:cNvSpPr/>
      </dsp:nvSpPr>
      <dsp:spPr>
        <a:xfrm>
          <a:off x="1467522" y="2337013"/>
          <a:ext cx="281181" cy="328929"/>
        </a:xfrm>
        <a:prstGeom prst="rightArrow">
          <a:avLst>
            <a:gd name="adj1" fmla="val 60000"/>
            <a:gd name="adj2" fmla="val 50000"/>
          </a:avLst>
        </a:prstGeom>
        <a:solidFill>
          <a:schemeClr val="accent5">
            <a:lumMod val="40000"/>
            <a:lumOff val="6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kern="1200">
            <a:latin typeface="Arial" panose="020B0604020202020204" pitchFamily="34" charset="0"/>
            <a:cs typeface="Arial" panose="020B0604020202020204" pitchFamily="34" charset="0"/>
          </a:endParaRPr>
        </a:p>
      </dsp:txBody>
      <dsp:txXfrm>
        <a:off x="1467522" y="2402799"/>
        <a:ext cx="196827" cy="197357"/>
      </dsp:txXfrm>
    </dsp:sp>
    <dsp:sp modelId="{966DE4EE-FB66-4BA9-8F0E-B103581213BF}">
      <dsp:nvSpPr>
        <dsp:cNvPr id="0" name=""/>
        <dsp:cNvSpPr/>
      </dsp:nvSpPr>
      <dsp:spPr>
        <a:xfrm>
          <a:off x="1865420" y="1235193"/>
          <a:ext cx="1326328" cy="2532569"/>
        </a:xfrm>
        <a:prstGeom prst="roundRect">
          <a:avLst>
            <a:gd name="adj" fmla="val 10000"/>
          </a:avLst>
        </a:prstGeom>
        <a:solidFill>
          <a:srgbClr val="00B0F0">
            <a:alpha val="80000"/>
          </a:srgb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b="1" u="none" kern="1200" dirty="0">
              <a:solidFill>
                <a:schemeClr val="tx1"/>
              </a:solidFill>
              <a:latin typeface="+mn-lt"/>
              <a:cs typeface="Times New Roman" panose="02020603050405020304" pitchFamily="18" charset="0"/>
            </a:rPr>
            <a:t>İhale komisyonunca ihale saatine kadar kaç teklif verilmiş olduğu ve yaklaşık maliyet EKAP üzerinde ve hazır bulunanlara duyurulur.</a:t>
          </a:r>
        </a:p>
      </dsp:txBody>
      <dsp:txXfrm>
        <a:off x="1904267" y="1274040"/>
        <a:ext cx="1248634" cy="2454875"/>
      </dsp:txXfrm>
    </dsp:sp>
    <dsp:sp modelId="{A8BAE7F2-3209-4FA4-A19F-B6B9D18B9448}">
      <dsp:nvSpPr>
        <dsp:cNvPr id="0" name=""/>
        <dsp:cNvSpPr/>
      </dsp:nvSpPr>
      <dsp:spPr>
        <a:xfrm>
          <a:off x="3324381" y="2337013"/>
          <a:ext cx="281181" cy="328929"/>
        </a:xfrm>
        <a:prstGeom prst="righ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kern="1200">
            <a:latin typeface="Arial" panose="020B0604020202020204" pitchFamily="34" charset="0"/>
            <a:cs typeface="Arial" panose="020B0604020202020204" pitchFamily="34" charset="0"/>
          </a:endParaRPr>
        </a:p>
      </dsp:txBody>
      <dsp:txXfrm>
        <a:off x="3324381" y="2402799"/>
        <a:ext cx="196827" cy="197357"/>
      </dsp:txXfrm>
    </dsp:sp>
    <dsp:sp modelId="{642D7D34-0EF7-4834-9D99-EEC60E5228CC}">
      <dsp:nvSpPr>
        <dsp:cNvPr id="0" name=""/>
        <dsp:cNvSpPr/>
      </dsp:nvSpPr>
      <dsp:spPr>
        <a:xfrm>
          <a:off x="3722280" y="1235193"/>
          <a:ext cx="1326328" cy="2532569"/>
        </a:xfrm>
        <a:prstGeom prst="roundRect">
          <a:avLst>
            <a:gd name="adj" fmla="val 10000"/>
          </a:avLst>
        </a:prstGeom>
        <a:solidFill>
          <a:srgbClr val="00B0F0">
            <a:alpha val="70000"/>
          </a:srgb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b="1" u="none" kern="1200" dirty="0">
              <a:solidFill>
                <a:schemeClr val="tx1"/>
              </a:solidFill>
              <a:latin typeface="+mn-lt"/>
              <a:cs typeface="Times New Roman" panose="02020603050405020304" pitchFamily="18" charset="0"/>
            </a:rPr>
            <a:t>İsteklilerin teklif mektubu ile geçici teminatlarının usulüne uygun olup olmadığı kontrol edilir. </a:t>
          </a:r>
        </a:p>
      </dsp:txBody>
      <dsp:txXfrm>
        <a:off x="3761127" y="1274040"/>
        <a:ext cx="1248634" cy="2454875"/>
      </dsp:txXfrm>
    </dsp:sp>
    <dsp:sp modelId="{D79AA934-89B9-44F9-AB8A-B5E42A6D9C7E}">
      <dsp:nvSpPr>
        <dsp:cNvPr id="0" name=""/>
        <dsp:cNvSpPr/>
      </dsp:nvSpPr>
      <dsp:spPr>
        <a:xfrm>
          <a:off x="5181241" y="2337013"/>
          <a:ext cx="281181" cy="328929"/>
        </a:xfrm>
        <a:prstGeom prst="righ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tr-TR" sz="1400" kern="1200">
            <a:latin typeface="Arial" panose="020B0604020202020204" pitchFamily="34" charset="0"/>
            <a:cs typeface="Arial" panose="020B0604020202020204" pitchFamily="34" charset="0"/>
          </a:endParaRPr>
        </a:p>
      </dsp:txBody>
      <dsp:txXfrm>
        <a:off x="5181241" y="2402799"/>
        <a:ext cx="196827" cy="197357"/>
      </dsp:txXfrm>
    </dsp:sp>
    <dsp:sp modelId="{5CFCCF0D-A336-451C-BD63-9B88A05DB454}">
      <dsp:nvSpPr>
        <dsp:cNvPr id="0" name=""/>
        <dsp:cNvSpPr/>
      </dsp:nvSpPr>
      <dsp:spPr>
        <a:xfrm>
          <a:off x="5579139" y="1235193"/>
          <a:ext cx="1326328" cy="2532569"/>
        </a:xfrm>
        <a:prstGeom prst="roundRect">
          <a:avLst>
            <a:gd name="adj" fmla="val 10000"/>
          </a:avLst>
        </a:prstGeom>
        <a:solidFill>
          <a:srgbClr val="00B0F0">
            <a:alpha val="60000"/>
          </a:srgb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b="1" u="none" kern="1200" dirty="0">
              <a:solidFill>
                <a:schemeClr val="tx1"/>
              </a:solidFill>
              <a:latin typeface="+mn-lt"/>
              <a:cs typeface="Times New Roman" panose="02020603050405020304" pitchFamily="18" charset="0"/>
            </a:rPr>
            <a:t>EKAP üzerinden</a:t>
          </a:r>
          <a:r>
            <a:rPr lang="tr-TR" sz="1400" b="1" u="none" kern="1200" dirty="0">
              <a:solidFill>
                <a:srgbClr val="C00000"/>
              </a:solidFill>
              <a:latin typeface="+mn-lt"/>
              <a:cs typeface="Times New Roman" panose="02020603050405020304" pitchFamily="18" charset="0"/>
            </a:rPr>
            <a:t> </a:t>
          </a:r>
          <a:r>
            <a:rPr lang="tr-TR" sz="1400" b="1" u="sng" kern="1200" dirty="0">
              <a:solidFill>
                <a:srgbClr val="C00000"/>
              </a:solidFill>
              <a:latin typeface="+mn-lt"/>
              <a:cs typeface="Times New Roman" panose="02020603050405020304" pitchFamily="18" charset="0"/>
            </a:rPr>
            <a:t>"İsteklilerce Teklif Edilen Fiyatlara İlişkin Tutanak" </a:t>
          </a:r>
          <a:r>
            <a:rPr lang="tr-TR" sz="1400" b="1" u="none" kern="1200" dirty="0">
              <a:solidFill>
                <a:schemeClr val="tx1"/>
              </a:solidFill>
              <a:latin typeface="+mn-lt"/>
              <a:cs typeface="Times New Roman" panose="02020603050405020304" pitchFamily="18" charset="0"/>
            </a:rPr>
            <a:t>hazırlanır.</a:t>
          </a:r>
        </a:p>
      </dsp:txBody>
      <dsp:txXfrm>
        <a:off x="5617986" y="1274040"/>
        <a:ext cx="1248634" cy="2454875"/>
      </dsp:txXfrm>
    </dsp:sp>
    <dsp:sp modelId="{E88FFFD5-FA6F-4252-9544-9DDAE4E4754A}">
      <dsp:nvSpPr>
        <dsp:cNvPr id="0" name=""/>
        <dsp:cNvSpPr/>
      </dsp:nvSpPr>
      <dsp:spPr>
        <a:xfrm>
          <a:off x="7038101" y="2337013"/>
          <a:ext cx="281181" cy="328929"/>
        </a:xfrm>
        <a:prstGeom prst="righ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dirty="0">
            <a:latin typeface="Arial" panose="020B0604020202020204" pitchFamily="34" charset="0"/>
            <a:cs typeface="Arial" panose="020B0604020202020204" pitchFamily="34" charset="0"/>
          </a:endParaRPr>
        </a:p>
      </dsp:txBody>
      <dsp:txXfrm>
        <a:off x="7038101" y="2402799"/>
        <a:ext cx="196827" cy="197357"/>
      </dsp:txXfrm>
    </dsp:sp>
    <dsp:sp modelId="{EE7FA299-CF0F-4194-82A7-CC679D7D68BE}">
      <dsp:nvSpPr>
        <dsp:cNvPr id="0" name=""/>
        <dsp:cNvSpPr/>
      </dsp:nvSpPr>
      <dsp:spPr>
        <a:xfrm>
          <a:off x="7435999" y="1235193"/>
          <a:ext cx="1326328" cy="2532569"/>
        </a:xfrm>
        <a:prstGeom prst="roundRect">
          <a:avLst>
            <a:gd name="adj" fmla="val 10000"/>
          </a:avLst>
        </a:prstGeom>
        <a:solidFill>
          <a:srgbClr val="00B0F0">
            <a:alpha val="50000"/>
          </a:srgb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b="1" u="none" kern="1200" dirty="0">
              <a:solidFill>
                <a:schemeClr val="tx1"/>
              </a:solidFill>
              <a:latin typeface="+mn-lt"/>
              <a:cs typeface="Times New Roman" panose="02020603050405020304" pitchFamily="18" charset="0"/>
            </a:rPr>
            <a:t>Bu aşamada hiçbir teklifin reddine veya kabulüne karar verilemez. Teklifler ihale komisyonunca hemen değerlendirilmek üzere ilk oturum kapatılır. </a:t>
          </a:r>
        </a:p>
      </dsp:txBody>
      <dsp:txXfrm>
        <a:off x="7474846" y="1274040"/>
        <a:ext cx="1248634" cy="24548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A8147-06A6-43A4-B0DE-9AF80A687CAB}">
      <dsp:nvSpPr>
        <dsp:cNvPr id="0" name=""/>
        <dsp:cNvSpPr/>
      </dsp:nvSpPr>
      <dsp:spPr>
        <a:xfrm>
          <a:off x="0" y="1725889"/>
          <a:ext cx="8896174" cy="1874506"/>
        </a:xfrm>
        <a:prstGeom prst="notchedRightArrow">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sp>
    <dsp:sp modelId="{BA012DB4-3B9D-43E5-B208-81BEA20B55FF}">
      <dsp:nvSpPr>
        <dsp:cNvPr id="0" name=""/>
        <dsp:cNvSpPr/>
      </dsp:nvSpPr>
      <dsp:spPr>
        <a:xfrm>
          <a:off x="322133" y="24481"/>
          <a:ext cx="2000728" cy="2060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rtl="0">
            <a:lnSpc>
              <a:spcPct val="90000"/>
            </a:lnSpc>
            <a:spcBef>
              <a:spcPct val="0"/>
            </a:spcBef>
            <a:spcAft>
              <a:spcPct val="35000"/>
            </a:spcAft>
            <a:buNone/>
          </a:pPr>
          <a:r>
            <a:rPr lang="tr-TR" sz="1400" kern="1200" dirty="0">
              <a:latin typeface="+mn-lt"/>
            </a:rPr>
            <a:t>İlk oturumun kapatılmasından sonra, ihale komisyonu belirleyeceği bir tarih ve saatte toplanır ve EKAP üzerinde tekliflerin değerlendirilmesine başlanır.</a:t>
          </a:r>
          <a:endParaRPr lang="tr-TR" sz="1400" kern="1200" dirty="0">
            <a:latin typeface="+mn-lt"/>
            <a:cs typeface="Times New Roman" panose="02020603050405020304" pitchFamily="18" charset="0"/>
          </a:endParaRPr>
        </a:p>
      </dsp:txBody>
      <dsp:txXfrm>
        <a:off x="322133" y="24481"/>
        <a:ext cx="2000728" cy="2060001"/>
      </dsp:txXfrm>
    </dsp:sp>
    <dsp:sp modelId="{D1CA99DF-11A2-4FE8-86BA-A6E1C2E9A92A}">
      <dsp:nvSpPr>
        <dsp:cNvPr id="0" name=""/>
        <dsp:cNvSpPr/>
      </dsp:nvSpPr>
      <dsp:spPr>
        <a:xfrm>
          <a:off x="1074574" y="2424922"/>
          <a:ext cx="496011" cy="496011"/>
        </a:xfrm>
        <a:prstGeom prst="ellipse">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5C6A615-AA28-4635-B5B1-011A18406603}">
      <dsp:nvSpPr>
        <dsp:cNvPr id="0" name=""/>
        <dsp:cNvSpPr/>
      </dsp:nvSpPr>
      <dsp:spPr>
        <a:xfrm>
          <a:off x="2347745" y="3236892"/>
          <a:ext cx="2504210" cy="2157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rtl="0">
            <a:lnSpc>
              <a:spcPct val="90000"/>
            </a:lnSpc>
            <a:spcBef>
              <a:spcPct val="0"/>
            </a:spcBef>
            <a:spcAft>
              <a:spcPct val="35000"/>
            </a:spcAft>
            <a:buNone/>
          </a:pPr>
          <a:r>
            <a:rPr lang="tr-TR" sz="1400" kern="1200" dirty="0">
              <a:solidFill>
                <a:srgbClr val="000000"/>
              </a:solidFill>
              <a:effectLst/>
              <a:latin typeface="+mn-lt"/>
              <a:ea typeface="Times New Roman" panose="02020603050405020304" pitchFamily="18" charset="0"/>
            </a:rPr>
            <a:t>Teklif değerlendirmesinde öncelikle ilk oturumda 30 uncu madde uyarınca e-teklifinin açılamadığı veya teklif mektubu ile geçici teminatının uygun olmadığı tespit edilen isteklilerin teklifleri değerlendirme dışı bırakılır</a:t>
          </a:r>
          <a:r>
            <a:rPr lang="tr-TR" sz="1400" kern="1200" dirty="0">
              <a:latin typeface="Times New Roman" panose="02020603050405020304" pitchFamily="18" charset="0"/>
              <a:cs typeface="Times New Roman" panose="02020603050405020304" pitchFamily="18" charset="0"/>
            </a:rPr>
            <a:t>.</a:t>
          </a:r>
        </a:p>
      </dsp:txBody>
      <dsp:txXfrm>
        <a:off x="2347745" y="3236892"/>
        <a:ext cx="2504210" cy="2157928"/>
      </dsp:txXfrm>
    </dsp:sp>
    <dsp:sp modelId="{96930A8E-45FC-44B3-A734-8B8002466055}">
      <dsp:nvSpPr>
        <dsp:cNvPr id="0" name=""/>
        <dsp:cNvSpPr/>
      </dsp:nvSpPr>
      <dsp:spPr>
        <a:xfrm>
          <a:off x="3351844" y="2449404"/>
          <a:ext cx="496011" cy="496011"/>
        </a:xfrm>
        <a:prstGeom prst="ellipse">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2B93B35-E426-4107-90AD-CA0144385B2C}">
      <dsp:nvSpPr>
        <dsp:cNvPr id="0" name=""/>
        <dsp:cNvSpPr/>
      </dsp:nvSpPr>
      <dsp:spPr>
        <a:xfrm>
          <a:off x="4791425" y="68643"/>
          <a:ext cx="2807584" cy="2157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rtl="0">
            <a:lnSpc>
              <a:spcPct val="90000"/>
            </a:lnSpc>
            <a:spcBef>
              <a:spcPct val="0"/>
            </a:spcBef>
            <a:spcAft>
              <a:spcPct val="35000"/>
            </a:spcAft>
            <a:buNone/>
          </a:pPr>
          <a:r>
            <a:rPr lang="tr-TR" sz="1400" kern="1200" dirty="0">
              <a:latin typeface="+mn-lt"/>
            </a:rPr>
            <a:t>Geçici teminat mektubu, katılım belgeleri ve yeterlik kriterleri değerlendirme, istekliler tarafından beyan edilen bilgi ve belgelerden; EKAP veya diğer kamu kurum ve kuruluşları ile kamu kurumu niteliğindeki meslek kuruluşlarının internet sayfası üzerinden sorgulanarak temin veya teyit edilebilenler için, sorgulama sonucunda elde edilen bilgiler; belirtilen yöntemle temin veya teyit edilemeyenler için ise beyan edilen bilgiler esas alınarak yapılır. </a:t>
          </a:r>
          <a:endParaRPr lang="tr-TR" sz="1400" kern="1200" dirty="0">
            <a:latin typeface="+mn-lt"/>
            <a:cs typeface="Times New Roman" panose="02020603050405020304" pitchFamily="18" charset="0"/>
          </a:endParaRPr>
        </a:p>
      </dsp:txBody>
      <dsp:txXfrm>
        <a:off x="4791425" y="68643"/>
        <a:ext cx="2807584" cy="2157928"/>
      </dsp:txXfrm>
    </dsp:sp>
    <dsp:sp modelId="{2D565497-94A7-4D43-A844-AA55CCD28271}">
      <dsp:nvSpPr>
        <dsp:cNvPr id="0" name=""/>
        <dsp:cNvSpPr/>
      </dsp:nvSpPr>
      <dsp:spPr>
        <a:xfrm>
          <a:off x="6032542" y="2449404"/>
          <a:ext cx="496011" cy="496011"/>
        </a:xfrm>
        <a:prstGeom prst="ellipse">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a:defRPr>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a:defRPr>
            </a:lvl1pPr>
          </a:lstStyle>
          <a:p>
            <a:fld id="{28790DF6-2037-5B49-8259-A557EC430D3B}" type="datetimeFigureOut">
              <a:rPr lang="tr-TR" smtClean="0"/>
              <a:pPr/>
              <a:t>23.10.2023</a:t>
            </a:fld>
            <a:endParaRPr lang="tr-TR" dirty="0"/>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a:defRPr>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a:defRPr>
            </a:lvl1pPr>
          </a:lstStyle>
          <a:p>
            <a:fld id="{4166DCED-8D81-7E44-B95C-DB845ED72391}" type="slidenum">
              <a:rPr lang="tr-TR" smtClean="0"/>
              <a:pPr/>
              <a:t>‹#›</a:t>
            </a:fld>
            <a:endParaRPr lang="tr-TR" dirty="0"/>
          </a:p>
        </p:txBody>
      </p:sp>
    </p:spTree>
    <p:extLst>
      <p:ext uri="{BB962C8B-B14F-4D97-AF65-F5344CB8AC3E}">
        <p14:creationId xmlns:p14="http://schemas.microsoft.com/office/powerpoint/2010/main" val="126010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lvl1pPr>
              <a:defRPr>
                <a:latin typeface="Myriad Pro" panose="020B0503030403020204" pitchFamily="34" charset="0"/>
                <a:cs typeface="Calibri" panose="020F0502020204030204" pitchFamily="34" charset="0"/>
              </a:defRPr>
            </a:lvl1pPr>
          </a:lstStyle>
          <a:p>
            <a:r>
              <a:rPr lang="tr-TR" dirty="0"/>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yriad Pro" panose="020B050303040302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tıklatın</a:t>
            </a:r>
          </a:p>
        </p:txBody>
      </p:sp>
    </p:spTree>
    <p:extLst>
      <p:ext uri="{BB962C8B-B14F-4D97-AF65-F5344CB8AC3E}">
        <p14:creationId xmlns:p14="http://schemas.microsoft.com/office/powerpoint/2010/main" val="34074271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304837947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19190845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33336200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5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96401572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80410452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99028954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22581859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57022803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4932902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0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79738409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205125694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1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72256036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2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76056965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7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402537870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7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9154427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124724528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2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48941332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3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95659718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8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148812530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8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49" y="6443133"/>
            <a:ext cx="2205317" cy="292261"/>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41109979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5"/>
            <a:ext cx="7886700" cy="1325563"/>
          </a:xfrm>
          <a:prstGeom prst="rect">
            <a:avLst/>
          </a:prstGeom>
        </p:spPr>
        <p:txBody>
          <a:bodyPr/>
          <a:lstStyle/>
          <a:p>
            <a:r>
              <a:rPr lang="tr-TR"/>
              <a:t>Asıl başlık stili için tıklatın</a:t>
            </a:r>
          </a:p>
        </p:txBody>
      </p:sp>
    </p:spTree>
    <p:extLst>
      <p:ext uri="{BB962C8B-B14F-4D97-AF65-F5344CB8AC3E}">
        <p14:creationId xmlns:p14="http://schemas.microsoft.com/office/powerpoint/2010/main" val="804286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0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89893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8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6817714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7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2043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226069824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6_Başlık ve İçerik">
    <p:spTree>
      <p:nvGrpSpPr>
        <p:cNvPr id="1" name=""/>
        <p:cNvGrpSpPr/>
        <p:nvPr/>
      </p:nvGrpSpPr>
      <p:grpSpPr>
        <a:xfrm>
          <a:off x="0" y="0"/>
          <a:ext cx="0" cy="0"/>
          <a:chOff x="0" y="0"/>
          <a:chExt cx="0" cy="0"/>
        </a:xfrm>
      </p:grpSpPr>
      <p:sp>
        <p:nvSpPr>
          <p:cNvPr id="4" name="Veri Yer Tutucusu 3">
            <a:extLst>
              <a:ext uri="{FF2B5EF4-FFF2-40B4-BE49-F238E27FC236}">
                <a16:creationId xmlns:a16="http://schemas.microsoft.com/office/drawing/2014/main" id="{BE8CDA48-8E4C-754F-BC38-C3939A1A536D}"/>
              </a:ext>
            </a:extLst>
          </p:cNvPr>
          <p:cNvSpPr>
            <a:spLocks noGrp="1"/>
          </p:cNvSpPr>
          <p:nvPr>
            <p:ph type="dt" sz="half" idx="10"/>
          </p:nvPr>
        </p:nvSpPr>
        <p:spPr/>
        <p:txBody>
          <a:bodyPr/>
          <a:lstStyle>
            <a:lvl1pPr>
              <a:defRPr/>
            </a:lvl1pPr>
          </a:lstStyle>
          <a:p>
            <a:pPr>
              <a:defRPr/>
            </a:pPr>
            <a:endParaRPr lang="tr-TR" dirty="0"/>
          </a:p>
        </p:txBody>
      </p:sp>
      <p:sp>
        <p:nvSpPr>
          <p:cNvPr id="5" name="Altbilgi Yer Tutucusu 4">
            <a:extLst>
              <a:ext uri="{FF2B5EF4-FFF2-40B4-BE49-F238E27FC236}">
                <a16:creationId xmlns:a16="http://schemas.microsoft.com/office/drawing/2014/main" id="{88435E2C-26D4-9D46-AF2F-AF762E750606}"/>
              </a:ext>
            </a:extLst>
          </p:cNvPr>
          <p:cNvSpPr>
            <a:spLocks noGrp="1"/>
          </p:cNvSpPr>
          <p:nvPr>
            <p:ph type="ftr" sz="quarter" idx="11"/>
          </p:nvPr>
        </p:nvSpPr>
        <p:spPr/>
        <p:txBody>
          <a:bodyPr/>
          <a:lstStyle>
            <a:lvl1pPr>
              <a:defRPr/>
            </a:lvl1pPr>
          </a:lstStyle>
          <a:p>
            <a:pPr>
              <a:defRPr/>
            </a:pPr>
            <a:endParaRPr lang="tr-TR" dirty="0"/>
          </a:p>
        </p:txBody>
      </p:sp>
    </p:spTree>
    <p:extLst>
      <p:ext uri="{BB962C8B-B14F-4D97-AF65-F5344CB8AC3E}">
        <p14:creationId xmlns:p14="http://schemas.microsoft.com/office/powerpoint/2010/main" val="107551923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0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5581529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3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413521386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5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395592176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ikdörtgen 7">
            <a:extLst>
              <a:ext uri="{FF2B5EF4-FFF2-40B4-BE49-F238E27FC236}">
                <a16:creationId xmlns:a16="http://schemas.microsoft.com/office/drawing/2014/main" id="{2D9C3014-8CC6-C348-B099-A0FD884C7B36}"/>
              </a:ext>
            </a:extLst>
          </p:cNvPr>
          <p:cNvSpPr/>
          <p:nvPr userDrawn="1"/>
        </p:nvSpPr>
        <p:spPr>
          <a:xfrm>
            <a:off x="0" y="6462395"/>
            <a:ext cx="9144000" cy="205746"/>
          </a:xfrm>
          <a:prstGeom prst="rect">
            <a:avLst/>
          </a:prstGeom>
          <a:solidFill>
            <a:schemeClr val="accent1">
              <a:lumMod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tr-TR" sz="800" dirty="0">
                <a:solidFill>
                  <a:schemeClr val="bg1"/>
                </a:solidFill>
                <a:latin typeface="Arial" panose="020B0604020202020204" pitchFamily="34" charset="0"/>
                <a:cs typeface="Arial" panose="020B0604020202020204" pitchFamily="34" charset="0"/>
              </a:rPr>
              <a:t>ihale.sakarya.edu.tr</a:t>
            </a:r>
          </a:p>
        </p:txBody>
      </p:sp>
      <p:sp>
        <p:nvSpPr>
          <p:cNvPr id="9" name="Dikdörtgen 10">
            <a:extLst>
              <a:ext uri="{FF2B5EF4-FFF2-40B4-BE49-F238E27FC236}">
                <a16:creationId xmlns:a16="http://schemas.microsoft.com/office/drawing/2014/main" id="{D9BF654B-49BC-DA47-9088-0AE0F128DDB5}"/>
              </a:ext>
            </a:extLst>
          </p:cNvPr>
          <p:cNvSpPr/>
          <p:nvPr userDrawn="1"/>
        </p:nvSpPr>
        <p:spPr>
          <a:xfrm>
            <a:off x="0" y="2005"/>
            <a:ext cx="9144000" cy="688366"/>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fi-FI" altLang="tr-TR" sz="1800" b="1" dirty="0">
                <a:solidFill>
                  <a:schemeClr val="bg1"/>
                </a:solidFill>
                <a:latin typeface="Arial" panose="020B0604020202020204" pitchFamily="34" charset="0"/>
                <a:cs typeface="Arial" panose="020B0604020202020204" pitchFamily="34" charset="0"/>
              </a:rPr>
              <a:t>4734 SAYILI KAMU İHALE KANUNU</a:t>
            </a:r>
            <a:endParaRPr lang="tr-TR" altLang="tr-TR" sz="1800" b="1" dirty="0">
              <a:solidFill>
                <a:schemeClr val="bg1"/>
              </a:solidFill>
              <a:latin typeface="Arial" panose="020B0604020202020204" pitchFamily="34" charset="0"/>
              <a:cs typeface="Arial" panose="020B0604020202020204" pitchFamily="34" charset="0"/>
            </a:endParaRPr>
          </a:p>
        </p:txBody>
      </p:sp>
      <p:sp>
        <p:nvSpPr>
          <p:cNvPr id="15" name="Unvan 1">
            <a:extLst>
              <a:ext uri="{FF2B5EF4-FFF2-40B4-BE49-F238E27FC236}">
                <a16:creationId xmlns:a16="http://schemas.microsoft.com/office/drawing/2014/main" id="{E4492274-C475-0F49-AFEE-1C7DB37EC480}"/>
              </a:ext>
            </a:extLst>
          </p:cNvPr>
          <p:cNvSpPr txBox="1">
            <a:spLocks/>
          </p:cNvSpPr>
          <p:nvPr userDrawn="1"/>
        </p:nvSpPr>
        <p:spPr>
          <a:xfrm>
            <a:off x="321275" y="-22983"/>
            <a:ext cx="8277412" cy="42764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pPr algn="l">
              <a:buNone/>
            </a:pPr>
            <a:r>
              <a:rPr lang="fi-FI" altLang="tr-TR" sz="2000" b="1" dirty="0">
                <a:solidFill>
                  <a:schemeClr val="bg1"/>
                </a:solidFill>
                <a:latin typeface="Arial" panose="020B0604020202020204" pitchFamily="34" charset="0"/>
                <a:cs typeface="Arial" panose="020B0604020202020204" pitchFamily="34" charset="0"/>
              </a:rPr>
              <a:t>                      </a:t>
            </a:r>
            <a:endParaRPr lang="tr-TR" altLang="tr-TR" sz="2000" b="1" dirty="0">
              <a:solidFill>
                <a:schemeClr val="bg1"/>
              </a:solidFill>
              <a:latin typeface="Arial" panose="020B0604020202020204" pitchFamily="34" charset="0"/>
              <a:cs typeface="Arial" panose="020B0604020202020204" pitchFamily="34" charset="0"/>
            </a:endParaRPr>
          </a:p>
        </p:txBody>
      </p:sp>
      <p:sp>
        <p:nvSpPr>
          <p:cNvPr id="2" name="Metin kutusu 1"/>
          <p:cNvSpPr txBox="1"/>
          <p:nvPr userDrawn="1"/>
        </p:nvSpPr>
        <p:spPr>
          <a:xfrm>
            <a:off x="8547890" y="6462395"/>
            <a:ext cx="846667" cy="230832"/>
          </a:xfrm>
          <a:prstGeom prst="rect">
            <a:avLst/>
          </a:prstGeom>
          <a:noFill/>
        </p:spPr>
        <p:txBody>
          <a:bodyPr wrap="square" rtlCol="0">
            <a:spAutoFit/>
          </a:bodyPr>
          <a:lstStyle/>
          <a:p>
            <a:fld id="{BDC31887-9BB1-4EDB-989C-4FB38C7E7DFD}" type="slidenum">
              <a:rPr lang="tr-TR" sz="900" smtClean="0">
                <a:solidFill>
                  <a:schemeClr val="bg1"/>
                </a:solidFill>
              </a:rPr>
              <a:t>‹#›</a:t>
            </a:fld>
            <a:r>
              <a:rPr lang="tr-TR" sz="900" dirty="0">
                <a:solidFill>
                  <a:schemeClr val="bg1"/>
                </a:solidFill>
              </a:rPr>
              <a:t>/40</a:t>
            </a:r>
          </a:p>
        </p:txBody>
      </p:sp>
      <p:pic>
        <p:nvPicPr>
          <p:cNvPr id="4" name="Resim 3"/>
          <p:cNvPicPr>
            <a:picLocks noChangeAspect="1"/>
          </p:cNvPicPr>
          <p:nvPr userDrawn="1"/>
        </p:nvPicPr>
        <p:blipFill>
          <a:blip r:embed="rId32"/>
          <a:stretch>
            <a:fillRect/>
          </a:stretch>
        </p:blipFill>
        <p:spPr>
          <a:xfrm>
            <a:off x="8598686" y="0"/>
            <a:ext cx="545313" cy="690371"/>
          </a:xfrm>
          <a:prstGeom prst="rect">
            <a:avLst/>
          </a:prstGeom>
        </p:spPr>
      </p:pic>
    </p:spTree>
    <p:extLst>
      <p:ext uri="{BB962C8B-B14F-4D97-AF65-F5344CB8AC3E}">
        <p14:creationId xmlns:p14="http://schemas.microsoft.com/office/powerpoint/2010/main" val="2205722722"/>
      </p:ext>
    </p:extLst>
  </p:cSld>
  <p:clrMap bg1="lt1" tx1="dk1" bg2="lt2" tx2="dk2" accent1="accent1" accent2="accent2" accent3="accent3" accent4="accent4" accent5="accent5" accent6="accent6" hlink="hlink" folHlink="folHlink"/>
  <p:sldLayoutIdLst>
    <p:sldLayoutId id="2147483663" r:id="rId1"/>
    <p:sldLayoutId id="2147483669" r:id="rId2"/>
    <p:sldLayoutId id="2147483673" r:id="rId3"/>
    <p:sldLayoutId id="2147483680" r:id="rId4"/>
    <p:sldLayoutId id="2147483682" r:id="rId5"/>
    <p:sldLayoutId id="2147483689" r:id="rId6"/>
    <p:sldLayoutId id="2147483693" r:id="rId7"/>
    <p:sldLayoutId id="2147483696" r:id="rId8"/>
    <p:sldLayoutId id="2147483698" r:id="rId9"/>
    <p:sldLayoutId id="2147483699" r:id="rId10"/>
    <p:sldLayoutId id="2147483701" r:id="rId11"/>
    <p:sldLayoutId id="2147483702" r:id="rId12"/>
    <p:sldLayoutId id="2147483708" r:id="rId13"/>
    <p:sldLayoutId id="2147483712" r:id="rId14"/>
    <p:sldLayoutId id="2147483727" r:id="rId15"/>
    <p:sldLayoutId id="2147483729" r:id="rId16"/>
    <p:sldLayoutId id="2147483731" r:id="rId17"/>
    <p:sldLayoutId id="2147483732" r:id="rId18"/>
    <p:sldLayoutId id="2147483733" r:id="rId19"/>
    <p:sldLayoutId id="2147483734" r:id="rId20"/>
    <p:sldLayoutId id="2147483735" r:id="rId21"/>
    <p:sldLayoutId id="2147483737" r:id="rId22"/>
    <p:sldLayoutId id="2147483740" r:id="rId23"/>
    <p:sldLayoutId id="2147483741" r:id="rId24"/>
    <p:sldLayoutId id="2147483745" r:id="rId25"/>
    <p:sldLayoutId id="2147483746" r:id="rId26"/>
    <p:sldLayoutId id="2147483747" r:id="rId27"/>
    <p:sldLayoutId id="2147483749" r:id="rId28"/>
    <p:sldLayoutId id="2147483753" r:id="rId29"/>
    <p:sldLayoutId id="2147483751" r:id="rId30"/>
  </p:sldLayoutIdLst>
  <p:hf hdr="0" ftr="0" dt="0"/>
  <p:txStyles>
    <p:title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hyperlink" Target="https://dosyalar.kik.gov.tr/yardim/dokumanlar/2023_Ihale_Ilan_Sureleri_ve_Kurallari.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hale.gov.tr/Mevzuat.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6" name="Alt Başlık 2">
            <a:extLst>
              <a:ext uri="{FF2B5EF4-FFF2-40B4-BE49-F238E27FC236}">
                <a16:creationId xmlns:a16="http://schemas.microsoft.com/office/drawing/2014/main" id="{4B47418F-2317-974E-9869-E21C8FECB8DB}"/>
              </a:ext>
            </a:extLst>
          </p:cNvPr>
          <p:cNvSpPr txBox="1">
            <a:spLocks/>
          </p:cNvSpPr>
          <p:nvPr/>
        </p:nvSpPr>
        <p:spPr>
          <a:xfrm>
            <a:off x="0" y="3139232"/>
            <a:ext cx="9144000" cy="1529543"/>
          </a:xfrm>
          <a:prstGeom prst="rect">
            <a:avLst/>
          </a:prstGeom>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tr-TR" sz="2400" b="1" dirty="0">
                <a:solidFill>
                  <a:srgbClr val="112F63"/>
                </a:solidFill>
                <a:latin typeface="+mn-lt"/>
              </a:rPr>
              <a:t>İDARİ VE MALİ İŞLER DAİRESİ BAŞKANLIĞI</a:t>
            </a:r>
            <a:br>
              <a:rPr lang="tr-TR" sz="2400" b="1" dirty="0">
                <a:solidFill>
                  <a:srgbClr val="112F63"/>
                </a:solidFill>
                <a:latin typeface="+mn-lt"/>
              </a:rPr>
            </a:br>
            <a:r>
              <a:rPr lang="tr-TR" sz="2400" b="1" dirty="0">
                <a:solidFill>
                  <a:srgbClr val="112F63"/>
                </a:solidFill>
                <a:latin typeface="+mn-lt"/>
              </a:rPr>
              <a:t>İHALE ŞUBE MÜDÜRÜ</a:t>
            </a:r>
          </a:p>
          <a:p>
            <a:pPr algn="ctr">
              <a:buNone/>
            </a:pPr>
            <a:r>
              <a:rPr lang="tr-TR" sz="2400" b="1" dirty="0">
                <a:solidFill>
                  <a:srgbClr val="112F63"/>
                </a:solidFill>
                <a:latin typeface="+mn-lt"/>
              </a:rPr>
              <a:t>HÜSEYİN KÜÇÜK</a:t>
            </a:r>
          </a:p>
        </p:txBody>
      </p:sp>
      <p:sp>
        <p:nvSpPr>
          <p:cNvPr id="8" name="Alt Başlık 3"/>
          <p:cNvSpPr>
            <a:spLocks noGrp="1"/>
          </p:cNvSpPr>
          <p:nvPr>
            <p:ph type="subTitle" idx="1"/>
          </p:nvPr>
        </p:nvSpPr>
        <p:spPr>
          <a:xfrm>
            <a:off x="1487096" y="5482396"/>
            <a:ext cx="5832648" cy="1078522"/>
          </a:xfrm>
        </p:spPr>
        <p:txBody>
          <a:bodyPr/>
          <a:lstStyle/>
          <a:p>
            <a:r>
              <a:rPr lang="tr-TR" sz="2000" i="1" dirty="0">
                <a:solidFill>
                  <a:schemeClr val="accent1">
                    <a:lumMod val="50000"/>
                  </a:schemeClr>
                </a:solidFill>
                <a:latin typeface="+mn-lt"/>
              </a:rPr>
              <a:t>EKİM 2023</a:t>
            </a:r>
          </a:p>
        </p:txBody>
      </p:sp>
      <p:pic>
        <p:nvPicPr>
          <p:cNvPr id="2" name="Resim 1"/>
          <p:cNvPicPr>
            <a:picLocks noChangeAspect="1"/>
          </p:cNvPicPr>
          <p:nvPr/>
        </p:nvPicPr>
        <p:blipFill>
          <a:blip r:embed="rId2"/>
          <a:stretch>
            <a:fillRect/>
          </a:stretch>
        </p:blipFill>
        <p:spPr>
          <a:xfrm>
            <a:off x="751" y="0"/>
            <a:ext cx="9143249" cy="2312377"/>
          </a:xfrm>
          <a:prstGeom prst="rect">
            <a:avLst/>
          </a:prstGeom>
        </p:spPr>
      </p:pic>
    </p:spTree>
    <p:extLst>
      <p:ext uri="{BB962C8B-B14F-4D97-AF65-F5344CB8AC3E}">
        <p14:creationId xmlns:p14="http://schemas.microsoft.com/office/powerpoint/2010/main" val="16069611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1983036"/>
            <a:ext cx="6569798" cy="3448280"/>
          </a:xfrm>
        </p:spPr>
        <p:txBody>
          <a:bodyPr/>
          <a:lstStyle/>
          <a:p>
            <a:pPr marL="342900" indent="-342900" algn="just">
              <a:lnSpc>
                <a:spcPct val="150000"/>
              </a:lnSpc>
              <a:spcBef>
                <a:spcPct val="20000"/>
              </a:spcBef>
              <a:buClr>
                <a:srgbClr val="C00000"/>
              </a:buClr>
              <a:buSzPct val="85000"/>
              <a:buFont typeface="Wingdings" panose="05000000000000000000" pitchFamily="2" charset="2"/>
              <a:buChar char="ü"/>
              <a:defRPr/>
            </a:pPr>
            <a:r>
              <a:rPr lang="tr-TR" altLang="tr-TR" b="0" dirty="0">
                <a:solidFill>
                  <a:schemeClr val="tx1"/>
                </a:solidFill>
                <a:latin typeface="+mn-lt"/>
                <a:ea typeface="+mn-ea"/>
                <a:cs typeface="Times New Roman" panose="02020603050405020304" pitchFamily="18" charset="0"/>
              </a:rPr>
              <a:t>Mal veya hizmet alımları ile yapım işlerinin ihalesi yapılmadan önce idarece, her türlü fiyat araştırması yapılarak KDV hariç olmak üzere yaklaşık maliyet belirlenir ve dayanaklarıyla birlikte bir hesap cetvelinde gösterilir.</a:t>
            </a:r>
            <a:br>
              <a:rPr lang="tr-TR" altLang="tr-TR" b="0" dirty="0">
                <a:solidFill>
                  <a:schemeClr val="tx1"/>
                </a:solidFill>
                <a:latin typeface="+mn-lt"/>
                <a:ea typeface="+mn-ea"/>
                <a:cs typeface="Times New Roman" panose="02020603050405020304" pitchFamily="18" charset="0"/>
              </a:rPr>
            </a:br>
            <a:r>
              <a:rPr lang="tr-TR" altLang="tr-TR" b="0" dirty="0">
                <a:solidFill>
                  <a:schemeClr val="tx1"/>
                </a:solidFill>
                <a:latin typeface="+mn-lt"/>
                <a:ea typeface="+mn-ea"/>
                <a:cs typeface="Times New Roman" panose="02020603050405020304" pitchFamily="18" charset="0"/>
              </a:rPr>
              <a:t>Yaklaşık maliyete ihale ve ön yeterlik ilanlarında yer verilmez, isteklilere veya ihale süreci ile resmi ilişki olmayan diğer kişilere açıklanmaz.</a:t>
            </a:r>
          </a:p>
        </p:txBody>
      </p:sp>
      <p:graphicFrame>
        <p:nvGraphicFramePr>
          <p:cNvPr id="3" name="Tablo 2"/>
          <p:cNvGraphicFramePr>
            <a:graphicFrameLocks noGrp="1"/>
          </p:cNvGraphicFramePr>
          <p:nvPr>
            <p:extLst>
              <p:ext uri="{D42A27DB-BD31-4B8C-83A1-F6EECF244321}">
                <p14:modId xmlns:p14="http://schemas.microsoft.com/office/powerpoint/2010/main" val="1737176718"/>
              </p:ext>
            </p:extLst>
          </p:nvPr>
        </p:nvGraphicFramePr>
        <p:xfrm>
          <a:off x="866588" y="1299990"/>
          <a:ext cx="6525730" cy="598495"/>
        </p:xfrm>
        <a:graphic>
          <a:graphicData uri="http://schemas.openxmlformats.org/drawingml/2006/table">
            <a:tbl>
              <a:tblPr/>
              <a:tblGrid>
                <a:gridCol w="581973">
                  <a:extLst>
                    <a:ext uri="{9D8B030D-6E8A-4147-A177-3AD203B41FA5}">
                      <a16:colId xmlns:a16="http://schemas.microsoft.com/office/drawing/2014/main" val="2620008661"/>
                    </a:ext>
                  </a:extLst>
                </a:gridCol>
                <a:gridCol w="5943757">
                  <a:extLst>
                    <a:ext uri="{9D8B030D-6E8A-4147-A177-3AD203B41FA5}">
                      <a16:colId xmlns:a16="http://schemas.microsoft.com/office/drawing/2014/main" val="2022252292"/>
                    </a:ext>
                  </a:extLst>
                </a:gridCol>
              </a:tblGrid>
              <a:tr h="59849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3</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Yaklaşık Maliyet </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4132397801"/>
                  </a:ext>
                </a:extLst>
              </a:tr>
            </a:tbl>
          </a:graphicData>
        </a:graphic>
      </p:graphicFrame>
    </p:spTree>
    <p:extLst>
      <p:ext uri="{BB962C8B-B14F-4D97-AF65-F5344CB8AC3E}">
        <p14:creationId xmlns:p14="http://schemas.microsoft.com/office/powerpoint/2010/main" val="13490517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866588" y="881240"/>
            <a:ext cx="8277412" cy="427647"/>
          </a:xfrm>
        </p:spPr>
        <p:txBody>
          <a:bodyPr>
            <a:normAutofit/>
          </a:bodyPr>
          <a:lstStyle/>
          <a:p>
            <a:r>
              <a:rPr lang="tr-TR" altLang="tr-TR" sz="2200" dirty="0">
                <a:solidFill>
                  <a:srgbClr val="C00000"/>
                </a:solidFill>
                <a:latin typeface="+mn-lt"/>
                <a:cs typeface="Times New Roman" panose="02020603050405020304" pitchFamily="18" charset="0"/>
              </a:rPr>
              <a:t>Eşik Değerler</a:t>
            </a:r>
            <a:endParaRPr lang="tr-TR" sz="2200" dirty="0">
              <a:solidFill>
                <a:srgbClr val="C00000"/>
              </a:solidFill>
              <a:latin typeface="+mn-lt"/>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700755" y="1238764"/>
            <a:ext cx="7785218" cy="509989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sz="2000" dirty="0">
                <a:latin typeface="+mn-lt"/>
                <a:cs typeface="Times New Roman" panose="02020603050405020304" pitchFamily="18" charset="0"/>
              </a:rPr>
              <a:t>Bu Kanunda belirtilen eşik değerler ve parasal limitler bir önceki yılın Toptan Eşya Fiyat Endeksi esas alınarak Kamu İhale Kurumu tarafından güncellenir ve her yıl </a:t>
            </a:r>
            <a:r>
              <a:rPr lang="tr-TR" sz="2000" b="1" dirty="0">
                <a:solidFill>
                  <a:srgbClr val="FF0000"/>
                </a:solidFill>
                <a:latin typeface="+mn-lt"/>
                <a:cs typeface="Times New Roman" panose="02020603050405020304" pitchFamily="18" charset="0"/>
              </a:rPr>
              <a:t>1 Şubat tarihinden geçerli olmak üzere </a:t>
            </a:r>
            <a:r>
              <a:rPr lang="tr-TR" sz="2000" dirty="0">
                <a:latin typeface="+mn-lt"/>
                <a:cs typeface="Times New Roman" panose="02020603050405020304" pitchFamily="18" charset="0"/>
              </a:rPr>
              <a:t>aynı tarihe kadar Resmî Gazetede ilân edilir. </a:t>
            </a:r>
          </a:p>
          <a:p>
            <a:pPr algn="just">
              <a:lnSpc>
                <a:spcPct val="150000"/>
              </a:lnSpc>
              <a:spcBef>
                <a:spcPts val="0"/>
              </a:spcBef>
              <a:spcAft>
                <a:spcPts val="1200"/>
              </a:spcAft>
              <a:buClr>
                <a:srgbClr val="C00000"/>
              </a:buClr>
              <a:buFont typeface="Wingdings" panose="05000000000000000000" pitchFamily="2" charset="2"/>
              <a:buChar char="ü"/>
            </a:pPr>
            <a:r>
              <a:rPr lang="tr-TR" sz="2000" dirty="0">
                <a:latin typeface="+mn-lt"/>
                <a:cs typeface="Times New Roman" panose="02020603050405020304" pitchFamily="18" charset="0"/>
              </a:rPr>
              <a:t>Bu Kanunun 13 </a:t>
            </a:r>
            <a:r>
              <a:rPr lang="tr-TR" sz="2000" b="1" i="1" dirty="0">
                <a:latin typeface="+mn-lt"/>
                <a:cs typeface="Times New Roman" panose="02020603050405020304" pitchFamily="18" charset="0"/>
              </a:rPr>
              <a:t>(İhale ilan süreleri ve kuralları ile ön ilan ) </a:t>
            </a:r>
            <a:r>
              <a:rPr lang="tr-TR" sz="2000" dirty="0">
                <a:latin typeface="+mn-lt"/>
                <a:cs typeface="Times New Roman" panose="02020603050405020304" pitchFamily="18" charset="0"/>
              </a:rPr>
              <a:t>ve 63 </a:t>
            </a:r>
            <a:r>
              <a:rPr lang="tr-TR" sz="2000" b="1" i="1" dirty="0">
                <a:latin typeface="+mn-lt"/>
                <a:cs typeface="Times New Roman" panose="02020603050405020304" pitchFamily="18" charset="0"/>
              </a:rPr>
              <a:t>(Yerli istekliler ile ilgili düzenlemeler)</a:t>
            </a:r>
            <a:r>
              <a:rPr lang="tr-TR" sz="2000" i="1" dirty="0">
                <a:solidFill>
                  <a:srgbClr val="FF0000"/>
                </a:solidFill>
                <a:latin typeface="+mn-lt"/>
                <a:cs typeface="Times New Roman" panose="02020603050405020304" pitchFamily="18" charset="0"/>
              </a:rPr>
              <a:t> </a:t>
            </a:r>
            <a:r>
              <a:rPr lang="tr-TR" sz="2000" dirty="0">
                <a:latin typeface="+mn-lt"/>
                <a:cs typeface="Times New Roman" panose="02020603050405020304" pitchFamily="18" charset="0"/>
              </a:rPr>
              <a:t> üncü maddelerinin uygulanmasında yaklaşık maliyet dikkate alınarak kullanılacak eşik değerler 2022 yılı için;</a:t>
            </a:r>
          </a:p>
          <a:p>
            <a:pPr marL="0" indent="0" algn="just">
              <a:lnSpc>
                <a:spcPct val="150000"/>
              </a:lnSpc>
              <a:spcBef>
                <a:spcPts val="0"/>
              </a:spcBef>
              <a:spcAft>
                <a:spcPts val="1200"/>
              </a:spcAft>
              <a:buClr>
                <a:srgbClr val="C00000"/>
              </a:buClr>
              <a:buNone/>
            </a:pPr>
            <a:endParaRPr lang="tr-TR" sz="1800" dirty="0">
              <a:latin typeface="+mn-lt"/>
              <a:cs typeface="Times New Roman" panose="02020603050405020304" pitchFamily="18" charset="0"/>
            </a:endParaRPr>
          </a:p>
          <a:p>
            <a:pPr algn="just">
              <a:lnSpc>
                <a:spcPct val="150000"/>
              </a:lnSpc>
              <a:spcBef>
                <a:spcPts val="0"/>
              </a:spcBef>
              <a:spcAft>
                <a:spcPts val="1200"/>
              </a:spcAft>
              <a:buClr>
                <a:srgbClr val="C00000"/>
              </a:buClr>
              <a:buFont typeface="Wingdings" panose="05000000000000000000" pitchFamily="2" charset="2"/>
              <a:buChar char="ü"/>
            </a:pP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spcAft>
                <a:spcPts val="1200"/>
              </a:spcAft>
              <a:buClr>
                <a:srgbClr val="C00000"/>
              </a:buClr>
              <a:buFont typeface="Wingdings" panose="05000000000000000000" pitchFamily="2" charset="2"/>
              <a:buChar char="ü"/>
            </a:pPr>
            <a:endParaRPr lang="tr-TR" altLang="tr-TR" sz="1800" dirty="0">
              <a:latin typeface="Times New Roman" panose="02020603050405020304" pitchFamily="18" charset="0"/>
              <a:cs typeface="Times New Roman" panose="02020603050405020304" pitchFamily="18" charset="0"/>
            </a:endParaRPr>
          </a:p>
        </p:txBody>
      </p:sp>
      <p:graphicFrame>
        <p:nvGraphicFramePr>
          <p:cNvPr id="3" name="Tablo 2"/>
          <p:cNvGraphicFramePr>
            <a:graphicFrameLocks noGrp="1"/>
          </p:cNvGraphicFramePr>
          <p:nvPr>
            <p:extLst>
              <p:ext uri="{D42A27DB-BD31-4B8C-83A1-F6EECF244321}">
                <p14:modId xmlns:p14="http://schemas.microsoft.com/office/powerpoint/2010/main" val="1947846872"/>
              </p:ext>
            </p:extLst>
          </p:nvPr>
        </p:nvGraphicFramePr>
        <p:xfrm>
          <a:off x="1491240" y="4982195"/>
          <a:ext cx="6204248" cy="1188720"/>
        </p:xfrm>
        <a:graphic>
          <a:graphicData uri="http://schemas.openxmlformats.org/drawingml/2006/table">
            <a:tbl>
              <a:tblPr firstRow="1" bandRow="1">
                <a:tableStyleId>{5C22544A-7EE6-4342-B048-85BDC9FD1C3A}</a:tableStyleId>
              </a:tblPr>
              <a:tblGrid>
                <a:gridCol w="4061062">
                  <a:extLst>
                    <a:ext uri="{9D8B030D-6E8A-4147-A177-3AD203B41FA5}">
                      <a16:colId xmlns:a16="http://schemas.microsoft.com/office/drawing/2014/main" val="3333913432"/>
                    </a:ext>
                  </a:extLst>
                </a:gridCol>
                <a:gridCol w="2143186">
                  <a:extLst>
                    <a:ext uri="{9D8B030D-6E8A-4147-A177-3AD203B41FA5}">
                      <a16:colId xmlns:a16="http://schemas.microsoft.com/office/drawing/2014/main" val="116093284"/>
                    </a:ext>
                  </a:extLst>
                </a:gridCol>
              </a:tblGrid>
              <a:tr h="327590">
                <a:tc>
                  <a:txBody>
                    <a:bodyPr/>
                    <a:lstStyle/>
                    <a:p>
                      <a:r>
                        <a:rPr lang="tr-TR" sz="2000" b="1" kern="1200" dirty="0">
                          <a:solidFill>
                            <a:schemeClr val="tx1"/>
                          </a:solidFill>
                          <a:latin typeface="+mn-lt"/>
                          <a:ea typeface="+mn-ea"/>
                          <a:cs typeface="Times New Roman" panose="02020603050405020304" pitchFamily="18" charset="0"/>
                        </a:rPr>
                        <a:t>Mal / Hizmet Alımları - Genel Bütçeli </a:t>
                      </a:r>
                    </a:p>
                  </a:txBody>
                  <a:tcPr>
                    <a:solidFill>
                      <a:srgbClr val="00B050"/>
                    </a:solidFill>
                  </a:tcPr>
                </a:tc>
                <a:tc>
                  <a:txBody>
                    <a:bodyPr/>
                    <a:lstStyle/>
                    <a:p>
                      <a:pPr algn="r"/>
                      <a:r>
                        <a:rPr lang="tr-TR" sz="2000" b="1" kern="1200" dirty="0">
                          <a:solidFill>
                            <a:schemeClr val="tx1"/>
                          </a:solidFill>
                          <a:latin typeface="+mn-lt"/>
                          <a:ea typeface="+mn-ea"/>
                          <a:cs typeface="Times New Roman" panose="02020603050405020304" pitchFamily="18" charset="0"/>
                        </a:rPr>
                        <a:t>4.004.034</a:t>
                      </a:r>
                    </a:p>
                  </a:txBody>
                  <a:tcPr>
                    <a:solidFill>
                      <a:srgbClr val="00B050"/>
                    </a:solidFill>
                  </a:tcPr>
                </a:tc>
                <a:extLst>
                  <a:ext uri="{0D108BD9-81ED-4DB2-BD59-A6C34878D82A}">
                    <a16:rowId xmlns:a16="http://schemas.microsoft.com/office/drawing/2014/main" val="3402824501"/>
                  </a:ext>
                </a:extLst>
              </a:tr>
              <a:tr h="327590">
                <a:tc>
                  <a:txBody>
                    <a:bodyPr/>
                    <a:lstStyle/>
                    <a:p>
                      <a:r>
                        <a:rPr lang="nb-NO" sz="2000" b="1" kern="1200" dirty="0">
                          <a:solidFill>
                            <a:schemeClr val="tx1"/>
                          </a:solidFill>
                          <a:latin typeface="+mn-lt"/>
                          <a:ea typeface="+mn-ea"/>
                          <a:cs typeface="Times New Roman" panose="02020603050405020304" pitchFamily="18" charset="0"/>
                        </a:rPr>
                        <a:t>Mal / Hizmet Alımları Diğer İdareler</a:t>
                      </a:r>
                      <a:endParaRPr lang="tr-TR" sz="2000" b="1" kern="1200" dirty="0">
                        <a:solidFill>
                          <a:schemeClr val="tx1"/>
                        </a:solidFill>
                        <a:latin typeface="+mn-lt"/>
                        <a:ea typeface="+mn-ea"/>
                        <a:cs typeface="Times New Roman" panose="02020603050405020304" pitchFamily="18" charset="0"/>
                      </a:endParaRPr>
                    </a:p>
                  </a:txBody>
                  <a:tcPr>
                    <a:solidFill>
                      <a:srgbClr val="00B050"/>
                    </a:solidFill>
                  </a:tcPr>
                </a:tc>
                <a:tc>
                  <a:txBody>
                    <a:bodyPr/>
                    <a:lstStyle/>
                    <a:p>
                      <a:pPr algn="r"/>
                      <a:r>
                        <a:rPr lang="tr-TR" sz="2000" b="1" kern="1200" dirty="0">
                          <a:solidFill>
                            <a:schemeClr val="tx1"/>
                          </a:solidFill>
                          <a:latin typeface="+mn-lt"/>
                          <a:ea typeface="+mn-ea"/>
                          <a:cs typeface="Times New Roman" panose="02020603050405020304" pitchFamily="18" charset="0"/>
                        </a:rPr>
                        <a:t>6.673.409</a:t>
                      </a:r>
                    </a:p>
                  </a:txBody>
                  <a:tcPr>
                    <a:solidFill>
                      <a:srgbClr val="00B050"/>
                    </a:solidFill>
                  </a:tcPr>
                </a:tc>
                <a:extLst>
                  <a:ext uri="{0D108BD9-81ED-4DB2-BD59-A6C34878D82A}">
                    <a16:rowId xmlns:a16="http://schemas.microsoft.com/office/drawing/2014/main" val="4010320592"/>
                  </a:ext>
                </a:extLst>
              </a:tr>
              <a:tr h="327590">
                <a:tc>
                  <a:txBody>
                    <a:bodyPr/>
                    <a:lstStyle/>
                    <a:p>
                      <a:r>
                        <a:rPr lang="tr-TR" sz="2000" b="1" kern="1200" dirty="0">
                          <a:solidFill>
                            <a:schemeClr val="tx1"/>
                          </a:solidFill>
                          <a:latin typeface="+mn-lt"/>
                          <a:ea typeface="+mn-ea"/>
                          <a:cs typeface="Times New Roman" panose="02020603050405020304" pitchFamily="18" charset="0"/>
                        </a:rPr>
                        <a:t>Yapım İşleri</a:t>
                      </a:r>
                    </a:p>
                  </a:txBody>
                  <a:tcPr>
                    <a:solidFill>
                      <a:srgbClr val="00B050"/>
                    </a:solidFill>
                  </a:tcPr>
                </a:tc>
                <a:tc>
                  <a:txBody>
                    <a:bodyPr/>
                    <a:lstStyle/>
                    <a:p>
                      <a:pPr algn="r"/>
                      <a:r>
                        <a:rPr lang="tr-TR" sz="2000" b="1" kern="1200" dirty="0">
                          <a:solidFill>
                            <a:schemeClr val="tx1"/>
                          </a:solidFill>
                          <a:latin typeface="+mn-lt"/>
                          <a:ea typeface="+mn-ea"/>
                          <a:cs typeface="Times New Roman" panose="02020603050405020304" pitchFamily="18" charset="0"/>
                        </a:rPr>
                        <a:t>146.815.969</a:t>
                      </a:r>
                    </a:p>
                  </a:txBody>
                  <a:tcPr>
                    <a:solidFill>
                      <a:srgbClr val="00B050"/>
                    </a:solidFill>
                  </a:tcPr>
                </a:tc>
                <a:extLst>
                  <a:ext uri="{0D108BD9-81ED-4DB2-BD59-A6C34878D82A}">
                    <a16:rowId xmlns:a16="http://schemas.microsoft.com/office/drawing/2014/main" val="1753732269"/>
                  </a:ext>
                </a:extLst>
              </a:tr>
            </a:tbl>
          </a:graphicData>
        </a:graphic>
      </p:graphicFrame>
    </p:spTree>
    <p:extLst>
      <p:ext uri="{BB962C8B-B14F-4D97-AF65-F5344CB8AC3E}">
        <p14:creationId xmlns:p14="http://schemas.microsoft.com/office/powerpoint/2010/main" val="24481412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790112" y="841900"/>
            <a:ext cx="8277412" cy="427647"/>
          </a:xfrm>
        </p:spPr>
        <p:txBody>
          <a:bodyPr>
            <a:normAutofit/>
          </a:bodyPr>
          <a:lstStyle/>
          <a:p>
            <a:r>
              <a:rPr lang="tr-TR" altLang="tr-TR" sz="2200" dirty="0">
                <a:solidFill>
                  <a:srgbClr val="C00000"/>
                </a:solidFill>
                <a:latin typeface="+mn-lt"/>
                <a:cs typeface="Times New Roman" panose="02020603050405020304" pitchFamily="18" charset="0"/>
              </a:rPr>
              <a:t>Yaklaşık Maliyeti  İlişkin  Fiyatların Tespitinde; </a:t>
            </a:r>
            <a:endParaRPr lang="tr-TR" sz="2200" dirty="0">
              <a:solidFill>
                <a:srgbClr val="C00000"/>
              </a:solidFill>
              <a:latin typeface="+mn-lt"/>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790112" y="1349406"/>
            <a:ext cx="7590407" cy="49767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4400" indent="-284400" algn="just">
              <a:lnSpc>
                <a:spcPct val="100000"/>
              </a:lnSpc>
              <a:spcBef>
                <a:spcPts val="0"/>
              </a:spcBef>
              <a:spcAft>
                <a:spcPts val="1200"/>
              </a:spcAft>
              <a:buFont typeface="+mj-lt"/>
              <a:buAutoNum type="alphaLcParenR"/>
              <a:defRPr/>
            </a:pPr>
            <a:r>
              <a:rPr lang="tr-TR" altLang="tr-TR" sz="2000" dirty="0">
                <a:latin typeface="+mn-lt"/>
                <a:cs typeface="Times New Roman" panose="02020603050405020304" pitchFamily="18" charset="0"/>
              </a:rPr>
              <a:t>Kamu kurum ve kuruluşlarınca işin niteliğine göre belirlenmiş fiyatlar, </a:t>
            </a:r>
          </a:p>
          <a:p>
            <a:pPr marL="284400" indent="-284400" algn="just">
              <a:lnSpc>
                <a:spcPct val="100000"/>
              </a:lnSpc>
              <a:spcBef>
                <a:spcPts val="0"/>
              </a:spcBef>
              <a:spcAft>
                <a:spcPts val="1200"/>
              </a:spcAft>
              <a:buFont typeface="+mj-lt"/>
              <a:buAutoNum type="alphaLcParenR"/>
              <a:defRPr/>
            </a:pPr>
            <a:r>
              <a:rPr lang="tr-TR" altLang="tr-TR" sz="2000" dirty="0">
                <a:latin typeface="+mn-lt"/>
                <a:cs typeface="Times New Roman" panose="02020603050405020304" pitchFamily="18" charset="0"/>
              </a:rPr>
              <a:t>İhaleyi yapan idare veya diğer idarelerce gerçekleştirilmiş aynı veya benzer işlerdeki fiyatlar, </a:t>
            </a:r>
          </a:p>
          <a:p>
            <a:pPr marL="284400" indent="-284400" algn="just">
              <a:lnSpc>
                <a:spcPct val="100000"/>
              </a:lnSpc>
              <a:spcBef>
                <a:spcPts val="0"/>
              </a:spcBef>
              <a:spcAft>
                <a:spcPts val="1200"/>
              </a:spcAft>
              <a:buFont typeface="+mj-lt"/>
              <a:buAutoNum type="alphaLcParenR"/>
              <a:defRPr/>
            </a:pPr>
            <a:r>
              <a:rPr lang="tr-TR" altLang="tr-TR" sz="2000" dirty="0">
                <a:latin typeface="+mn-lt"/>
                <a:cs typeface="Times New Roman" panose="02020603050405020304" pitchFamily="18" charset="0"/>
              </a:rPr>
              <a:t>İlgili odalarca belirlenmiş fiyatlar,</a:t>
            </a:r>
          </a:p>
          <a:p>
            <a:pPr marL="284400" indent="-284400" algn="just">
              <a:lnSpc>
                <a:spcPct val="100000"/>
              </a:lnSpc>
              <a:spcBef>
                <a:spcPts val="0"/>
              </a:spcBef>
              <a:buFont typeface="+mj-lt"/>
              <a:buAutoNum type="alphaLcParenR"/>
              <a:defRPr/>
            </a:pPr>
            <a:r>
              <a:rPr lang="tr-TR" altLang="tr-TR" sz="2000" dirty="0">
                <a:latin typeface="+mn-lt"/>
                <a:cs typeface="Times New Roman" panose="02020603050405020304" pitchFamily="18" charset="0"/>
              </a:rPr>
              <a:t>İhale konusu işe ilişkin olarak piyasadan yapılacak fiyat araştırması ya da konusunda uzman bilirkişi ve ekspertizlerden soruşturularak oluşturulan fiyatlar,</a:t>
            </a:r>
          </a:p>
          <a:p>
            <a:pPr marL="0" indent="0" algn="just">
              <a:lnSpc>
                <a:spcPct val="100000"/>
              </a:lnSpc>
              <a:spcBef>
                <a:spcPts val="0"/>
              </a:spcBef>
              <a:buNone/>
              <a:defRPr/>
            </a:pPr>
            <a:endParaRPr lang="tr-TR" altLang="tr-TR" sz="2000" dirty="0">
              <a:latin typeface="+mn-lt"/>
              <a:cs typeface="Times New Roman" panose="02020603050405020304" pitchFamily="18" charset="0"/>
            </a:endParaRPr>
          </a:p>
          <a:p>
            <a:pPr marL="284400" indent="-284400" algn="just">
              <a:lnSpc>
                <a:spcPct val="100000"/>
              </a:lnSpc>
              <a:spcBef>
                <a:spcPts val="0"/>
              </a:spcBef>
              <a:spcAft>
                <a:spcPts val="1200"/>
              </a:spcAft>
              <a:buFont typeface="+mj-lt"/>
              <a:buAutoNum type="alphaLcParenR"/>
              <a:defRPr/>
            </a:pPr>
            <a:r>
              <a:rPr lang="tr-TR" altLang="tr-TR" sz="2000" dirty="0">
                <a:latin typeface="+mn-lt"/>
                <a:cs typeface="Times New Roman" panose="02020603050405020304" pitchFamily="18" charset="0"/>
              </a:rPr>
              <a:t>İhale konusu işe ilişkin olarak Bütçe Uygulama Talimatlarında ve/veya Sağlık Uygulama Tebliğinde yer alan fiyatlardan KDV indirilmek suretiyle bulunan fiyatlar esas alınır.</a:t>
            </a:r>
          </a:p>
          <a:p>
            <a:pPr marL="0" indent="0" algn="just">
              <a:lnSpc>
                <a:spcPct val="100000"/>
              </a:lnSpc>
              <a:spcBef>
                <a:spcPts val="0"/>
              </a:spcBef>
              <a:spcAft>
                <a:spcPts val="1200"/>
              </a:spcAft>
              <a:buNone/>
              <a:defRPr/>
            </a:pPr>
            <a:r>
              <a:rPr lang="tr-TR" altLang="tr-TR" sz="2000" i="1" dirty="0">
                <a:latin typeface="+mn-lt"/>
                <a:cs typeface="Times New Roman" panose="02020603050405020304" pitchFamily="18" charset="0"/>
              </a:rPr>
              <a:t>İdareler yaklaşık maliyete ilişkin fiyatların tespitinde, (a), (b), (c), (d) ve (e) bentlerinde belirtilen fiyatların birini, birkaçını veya tamamını herhangi bir öncelik sırası olmaksızın kullanabilirler.</a:t>
            </a:r>
            <a:endParaRPr lang="tr-TR" sz="2000" dirty="0">
              <a:latin typeface="+mn-lt"/>
              <a:cs typeface="Times New Roman" panose="02020603050405020304" pitchFamily="18" charset="0"/>
            </a:endParaRPr>
          </a:p>
        </p:txBody>
      </p:sp>
    </p:spTree>
    <p:extLst>
      <p:ext uri="{BB962C8B-B14F-4D97-AF65-F5344CB8AC3E}">
        <p14:creationId xmlns:p14="http://schemas.microsoft.com/office/powerpoint/2010/main" val="383967698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9" y="1994053"/>
            <a:ext cx="7241826" cy="2357610"/>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cs typeface="Times New Roman" panose="02020603050405020304" pitchFamily="18" charset="0"/>
              </a:rPr>
              <a:t>Yaklaşık maliyet cetvelindeki ortalama yaklaşık maliyet tutarına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göre  Pazarlık, Belirli İstekliler Arasından İhale ve Açık İhale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Usulü   türlerinden hangisinin tercih edileceği Harcama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Yetkilisi  tarafından kararlaştırılır. </a:t>
            </a:r>
          </a:p>
        </p:txBody>
      </p:sp>
      <p:graphicFrame>
        <p:nvGraphicFramePr>
          <p:cNvPr id="3" name="Tablo 2"/>
          <p:cNvGraphicFramePr>
            <a:graphicFrameLocks noGrp="1"/>
          </p:cNvGraphicFramePr>
          <p:nvPr>
            <p:extLst>
              <p:ext uri="{D42A27DB-BD31-4B8C-83A1-F6EECF244321}">
                <p14:modId xmlns:p14="http://schemas.microsoft.com/office/powerpoint/2010/main" val="3365761047"/>
              </p:ext>
            </p:extLst>
          </p:nvPr>
        </p:nvGraphicFramePr>
        <p:xfrm>
          <a:off x="1090670" y="1270183"/>
          <a:ext cx="7017744" cy="602684"/>
        </p:xfrm>
        <a:graphic>
          <a:graphicData uri="http://schemas.openxmlformats.org/drawingml/2006/table">
            <a:tbl>
              <a:tblPr/>
              <a:tblGrid>
                <a:gridCol w="629038">
                  <a:extLst>
                    <a:ext uri="{9D8B030D-6E8A-4147-A177-3AD203B41FA5}">
                      <a16:colId xmlns:a16="http://schemas.microsoft.com/office/drawing/2014/main" val="1690298144"/>
                    </a:ext>
                  </a:extLst>
                </a:gridCol>
                <a:gridCol w="6388706">
                  <a:extLst>
                    <a:ext uri="{9D8B030D-6E8A-4147-A177-3AD203B41FA5}">
                      <a16:colId xmlns:a16="http://schemas.microsoft.com/office/drawing/2014/main" val="3562103754"/>
                    </a:ext>
                  </a:extLst>
                </a:gridCol>
              </a:tblGrid>
              <a:tr h="602684">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4</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Usulünün Tespiti</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03138380"/>
                  </a:ext>
                </a:extLst>
              </a:tr>
            </a:tbl>
          </a:graphicData>
        </a:graphic>
      </p:graphicFrame>
    </p:spTree>
    <p:extLst>
      <p:ext uri="{BB962C8B-B14F-4D97-AF65-F5344CB8AC3E}">
        <p14:creationId xmlns:p14="http://schemas.microsoft.com/office/powerpoint/2010/main" val="208900460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p:txBody>
          <a:bodyPr>
            <a:normAutofit/>
          </a:bodyPr>
          <a:lstStyle/>
          <a:p>
            <a:pPr lvl="0">
              <a:spcBef>
                <a:spcPct val="20000"/>
              </a:spcBef>
            </a:pPr>
            <a:r>
              <a:rPr lang="tr-TR" altLang="tr-TR" sz="2200" dirty="0">
                <a:solidFill>
                  <a:srgbClr val="C00300"/>
                </a:solidFill>
                <a:latin typeface="+mn-lt"/>
                <a:cs typeface="Times New Roman" panose="02020603050405020304" pitchFamily="18" charset="0"/>
              </a:rPr>
              <a:t>İhtiyacın Karşılanma Yolları</a:t>
            </a:r>
            <a:endParaRPr lang="tr-TR" sz="2200" dirty="0">
              <a:solidFill>
                <a:srgbClr val="C00300"/>
              </a:solidFill>
              <a:latin typeface="+mn-lt"/>
              <a:cs typeface="Times New Roman" panose="02020603050405020304" pitchFamily="18" charset="0"/>
            </a:endParaRPr>
          </a:p>
        </p:txBody>
      </p:sp>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866588" y="1842936"/>
            <a:ext cx="8280400" cy="3874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50000"/>
              </a:lnSpc>
              <a:buClr>
                <a:schemeClr val="tx1"/>
              </a:buClr>
              <a:buFont typeface="+mj-lt"/>
              <a:buAutoNum type="arabicPeriod"/>
              <a:defRPr/>
            </a:pPr>
            <a:r>
              <a:rPr lang="tr-TR" altLang="tr-TR" sz="2000" b="1" dirty="0">
                <a:latin typeface="Times New Roman" panose="02020603050405020304" pitchFamily="18" charset="0"/>
                <a:cs typeface="Times New Roman" panose="02020603050405020304" pitchFamily="18" charset="0"/>
              </a:rPr>
              <a:t>İhale </a:t>
            </a:r>
          </a:p>
          <a:p>
            <a:pPr lvl="1">
              <a:lnSpc>
                <a:spcPct val="150000"/>
              </a:lnSpc>
              <a:buClr>
                <a:srgbClr val="C00000"/>
              </a:buClr>
              <a:buFont typeface="Wingdings" panose="05000000000000000000" pitchFamily="2" charset="2"/>
              <a:buChar char="ü"/>
              <a:defRPr/>
            </a:pPr>
            <a:r>
              <a:rPr lang="tr-TR" altLang="tr-TR" sz="2000" dirty="0">
                <a:latin typeface="Times New Roman" panose="02020603050405020304" pitchFamily="18" charset="0"/>
                <a:cs typeface="Times New Roman" panose="02020603050405020304" pitchFamily="18" charset="0"/>
              </a:rPr>
              <a:t>Açık İhale</a:t>
            </a:r>
          </a:p>
          <a:p>
            <a:pPr lvl="1">
              <a:lnSpc>
                <a:spcPct val="150000"/>
              </a:lnSpc>
              <a:buClr>
                <a:srgbClr val="C00000"/>
              </a:buClr>
              <a:buFont typeface="Wingdings" panose="05000000000000000000" pitchFamily="2" charset="2"/>
              <a:buChar char="ü"/>
              <a:defRPr/>
            </a:pPr>
            <a:r>
              <a:rPr lang="tr-TR" altLang="tr-TR" sz="2000" dirty="0">
                <a:latin typeface="Times New Roman" panose="02020603050405020304" pitchFamily="18" charset="0"/>
                <a:cs typeface="Times New Roman" panose="02020603050405020304" pitchFamily="18" charset="0"/>
              </a:rPr>
              <a:t>Belli İstekliler arasında ihale</a:t>
            </a:r>
          </a:p>
          <a:p>
            <a:pPr lvl="1">
              <a:lnSpc>
                <a:spcPct val="150000"/>
              </a:lnSpc>
              <a:buClr>
                <a:srgbClr val="C00000"/>
              </a:buClr>
              <a:buFont typeface="Wingdings" panose="05000000000000000000" pitchFamily="2" charset="2"/>
              <a:buChar char="ü"/>
              <a:defRPr/>
            </a:pPr>
            <a:r>
              <a:rPr lang="tr-TR" altLang="tr-TR" sz="2000" dirty="0">
                <a:latin typeface="Times New Roman" panose="02020603050405020304" pitchFamily="18" charset="0"/>
                <a:cs typeface="Times New Roman" panose="02020603050405020304" pitchFamily="18" charset="0"/>
              </a:rPr>
              <a:t>Pazarlık (a, b, c, d, e, f)</a:t>
            </a:r>
          </a:p>
          <a:p>
            <a:pPr marL="457200" indent="-457200">
              <a:lnSpc>
                <a:spcPct val="150000"/>
              </a:lnSpc>
              <a:buClr>
                <a:schemeClr val="tx1"/>
              </a:buClr>
              <a:buFont typeface="+mj-lt"/>
              <a:buAutoNum type="arabicPeriod"/>
              <a:defRPr/>
            </a:pPr>
            <a:r>
              <a:rPr lang="tr-TR" altLang="tr-TR" sz="2000" b="1" dirty="0">
                <a:latin typeface="Times New Roman" panose="02020603050405020304" pitchFamily="18" charset="0"/>
                <a:cs typeface="Times New Roman" panose="02020603050405020304" pitchFamily="18" charset="0"/>
              </a:rPr>
              <a:t>Doğrudan temin</a:t>
            </a:r>
          </a:p>
          <a:p>
            <a:pPr marL="457200" indent="-457200">
              <a:lnSpc>
                <a:spcPct val="150000"/>
              </a:lnSpc>
              <a:buClr>
                <a:schemeClr val="tx1"/>
              </a:buClr>
              <a:buFont typeface="+mj-lt"/>
              <a:buAutoNum type="arabicPeriod"/>
              <a:defRPr/>
            </a:pPr>
            <a:r>
              <a:rPr lang="tr-TR" altLang="tr-TR" sz="2000" b="1" dirty="0">
                <a:latin typeface="Times New Roman" panose="02020603050405020304" pitchFamily="18" charset="0"/>
                <a:cs typeface="Times New Roman" panose="02020603050405020304" pitchFamily="18" charset="0"/>
              </a:rPr>
              <a:t>İstisna kapsamında alım</a:t>
            </a:r>
          </a:p>
        </p:txBody>
      </p:sp>
      <p:sp>
        <p:nvSpPr>
          <p:cNvPr id="7" name="Dikdörtgen 6">
            <a:extLst>
              <a:ext uri="{FF2B5EF4-FFF2-40B4-BE49-F238E27FC236}">
                <a16:creationId xmlns:a16="http://schemas.microsoft.com/office/drawing/2014/main" id="{C812842D-069D-3E4E-918F-9753B4750624}"/>
              </a:ext>
            </a:extLst>
          </p:cNvPr>
          <p:cNvSpPr/>
          <p:nvPr/>
        </p:nvSpPr>
        <p:spPr>
          <a:xfrm>
            <a:off x="5379641" y="1924753"/>
            <a:ext cx="2433680" cy="707886"/>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pPr algn="ctr">
              <a:defRPr/>
            </a:pPr>
            <a:r>
              <a:rPr lang="fi-FI" altLang="tr-TR" sz="2000" dirty="0">
                <a:latin typeface="Times New Roman" panose="02020603050405020304" pitchFamily="18" charset="0"/>
                <a:cs typeface="Times New Roman" panose="02020603050405020304" pitchFamily="18" charset="0"/>
              </a:rPr>
              <a:t>Hangi yolu ne zaman </a:t>
            </a:r>
            <a:endParaRPr lang="tr-TR" altLang="tr-TR" sz="2000" dirty="0">
              <a:latin typeface="Times New Roman" panose="02020603050405020304" pitchFamily="18" charset="0"/>
              <a:cs typeface="Times New Roman" panose="02020603050405020304" pitchFamily="18" charset="0"/>
            </a:endParaRPr>
          </a:p>
          <a:p>
            <a:pPr algn="ctr">
              <a:defRPr/>
            </a:pPr>
            <a:r>
              <a:rPr lang="fi-FI" altLang="tr-TR" sz="2000" dirty="0">
                <a:latin typeface="Times New Roman" panose="02020603050405020304" pitchFamily="18" charset="0"/>
                <a:cs typeface="Times New Roman" panose="02020603050405020304" pitchFamily="18" charset="0"/>
              </a:rPr>
              <a:t>kullanmalıyız?</a:t>
            </a:r>
          </a:p>
        </p:txBody>
      </p:sp>
      <p:grpSp>
        <p:nvGrpSpPr>
          <p:cNvPr id="8" name="Grup 7"/>
          <p:cNvGrpSpPr/>
          <p:nvPr/>
        </p:nvGrpSpPr>
        <p:grpSpPr>
          <a:xfrm>
            <a:off x="4312587" y="3422342"/>
            <a:ext cx="4026688" cy="2224366"/>
            <a:chOff x="866588" y="2145743"/>
            <a:chExt cx="7556593" cy="4265613"/>
          </a:xfrm>
        </p:grpSpPr>
        <p:pic>
          <p:nvPicPr>
            <p:cNvPr id="10" name="Picture 6" descr="B001G25">
              <a:extLst>
                <a:ext uri="{FF2B5EF4-FFF2-40B4-BE49-F238E27FC236}">
                  <a16:creationId xmlns:a16="http://schemas.microsoft.com/office/drawing/2014/main" id="{51E6A0D6-021C-2A4A-B323-CDC8B6E66F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88" y="2145743"/>
              <a:ext cx="3167062"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B001G26">
              <a:extLst>
                <a:ext uri="{FF2B5EF4-FFF2-40B4-BE49-F238E27FC236}">
                  <a16:creationId xmlns:a16="http://schemas.microsoft.com/office/drawing/2014/main" id="{483E447C-69DF-CE46-856F-5A4ABA165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5294" y="2145744"/>
              <a:ext cx="341788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B001G24">
              <a:extLst>
                <a:ext uri="{FF2B5EF4-FFF2-40B4-BE49-F238E27FC236}">
                  <a16:creationId xmlns:a16="http://schemas.microsoft.com/office/drawing/2014/main" id="{3EA36439-C739-3442-BC0F-C0B63C4A8D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3663" y="4233306"/>
              <a:ext cx="3313112"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195040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869576" y="1632247"/>
            <a:ext cx="7708816" cy="46785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endParaRPr lang="tr-TR" altLang="tr-TR" sz="2200" b="1" dirty="0">
              <a:solidFill>
                <a:srgbClr val="C00300"/>
              </a:solidFill>
              <a:latin typeface="+mn-lt"/>
              <a:cs typeface="Times New Roman" panose="02020603050405020304" pitchFamily="18" charset="0"/>
            </a:endParaRPr>
          </a:p>
          <a:p>
            <a:pPr marL="0" indent="0">
              <a:lnSpc>
                <a:spcPct val="100000"/>
              </a:lnSpc>
              <a:spcBef>
                <a:spcPts val="0"/>
              </a:spcBef>
              <a:buNone/>
              <a:defRPr/>
            </a:pPr>
            <a:r>
              <a:rPr lang="tr-TR" altLang="tr-TR" sz="2000" b="1" dirty="0">
                <a:solidFill>
                  <a:srgbClr val="FF0000"/>
                </a:solidFill>
                <a:latin typeface="+mn-lt"/>
                <a:cs typeface="Times New Roman" panose="02020603050405020304" pitchFamily="18" charset="0"/>
              </a:rPr>
              <a:t>Açık İhale Usulü:</a:t>
            </a:r>
          </a:p>
          <a:p>
            <a:pPr marL="0" indent="0">
              <a:lnSpc>
                <a:spcPct val="100000"/>
              </a:lnSpc>
              <a:spcBef>
                <a:spcPts val="0"/>
              </a:spcBef>
              <a:buNone/>
              <a:defRPr/>
            </a:pPr>
            <a:endParaRPr lang="tr-TR" altLang="tr-TR" sz="2000" dirty="0">
              <a:solidFill>
                <a:srgbClr val="C00300"/>
              </a:solidFill>
              <a:latin typeface="+mn-lt"/>
              <a:cs typeface="Times New Roman" panose="02020603050405020304" pitchFamily="18" charset="0"/>
            </a:endParaRPr>
          </a:p>
          <a:p>
            <a:pPr>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Bütün isteklilerin teklif verebildiği usuldür.</a:t>
            </a:r>
          </a:p>
          <a:p>
            <a:pPr marL="0" indent="0">
              <a:lnSpc>
                <a:spcPct val="100000"/>
              </a:lnSpc>
              <a:spcBef>
                <a:spcPts val="0"/>
              </a:spcBef>
              <a:buClr>
                <a:srgbClr val="C00000"/>
              </a:buClr>
              <a:buNone/>
              <a:defRPr/>
            </a:pPr>
            <a:endParaRPr lang="tr-TR" altLang="tr-TR" sz="2000" b="1" dirty="0">
              <a:latin typeface="+mn-lt"/>
              <a:cs typeface="Times New Roman" panose="02020603050405020304" pitchFamily="18" charset="0"/>
            </a:endParaRPr>
          </a:p>
          <a:p>
            <a:pPr>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Tek bir isteklinin teklif vermesi durumunda da ihale gerçekleştirilebilir.</a:t>
            </a:r>
          </a:p>
          <a:p>
            <a:pPr>
              <a:lnSpc>
                <a:spcPct val="100000"/>
              </a:lnSpc>
              <a:spcBef>
                <a:spcPts val="0"/>
              </a:spcBef>
              <a:buClr>
                <a:srgbClr val="C00000"/>
              </a:buClr>
              <a:buFont typeface="Wingdings" panose="05000000000000000000" pitchFamily="2" charset="2"/>
              <a:buChar char="ü"/>
              <a:defRPr/>
            </a:pPr>
            <a:endParaRPr lang="tr-TR" altLang="tr-TR" sz="2000" dirty="0">
              <a:latin typeface="+mn-lt"/>
              <a:cs typeface="Times New Roman" panose="02020603050405020304" pitchFamily="18" charset="0"/>
            </a:endParaRPr>
          </a:p>
          <a:p>
            <a:pPr>
              <a:lnSpc>
                <a:spcPct val="100000"/>
              </a:lnSpc>
              <a:spcBef>
                <a:spcPts val="0"/>
              </a:spcBef>
              <a:buClr>
                <a:srgbClr val="C00000"/>
              </a:buClr>
              <a:buFont typeface="Wingdings" panose="05000000000000000000" pitchFamily="2" charset="2"/>
              <a:buChar char="ü"/>
              <a:defRPr/>
            </a:pPr>
            <a:endParaRPr lang="tr-TR" altLang="tr-TR" sz="2000" dirty="0">
              <a:latin typeface="+mn-lt"/>
              <a:cs typeface="Times New Roman" panose="02020603050405020304" pitchFamily="18" charset="0"/>
            </a:endParaRPr>
          </a:p>
          <a:p>
            <a:pPr marL="0" indent="0" algn="just">
              <a:lnSpc>
                <a:spcPct val="100000"/>
              </a:lnSpc>
              <a:spcBef>
                <a:spcPts val="0"/>
              </a:spcBef>
              <a:buNone/>
              <a:defRPr/>
            </a:pPr>
            <a:r>
              <a:rPr lang="tr-TR" altLang="tr-TR" sz="2000" b="1" dirty="0">
                <a:solidFill>
                  <a:srgbClr val="FF0000"/>
                </a:solidFill>
                <a:latin typeface="+mn-lt"/>
                <a:cs typeface="Times New Roman" panose="02020603050405020304" pitchFamily="18" charset="0"/>
              </a:rPr>
              <a:t>Belli İstekliler Arasında İhale Usulü:</a:t>
            </a:r>
          </a:p>
          <a:p>
            <a:pPr marL="0" indent="0" algn="just">
              <a:lnSpc>
                <a:spcPct val="100000"/>
              </a:lnSpc>
              <a:spcBef>
                <a:spcPts val="0"/>
              </a:spcBef>
              <a:buNone/>
              <a:defRPr/>
            </a:pPr>
            <a:endParaRPr lang="tr-TR" altLang="tr-TR" sz="2000" dirty="0">
              <a:solidFill>
                <a:srgbClr val="C00000"/>
              </a:solidFill>
              <a:latin typeface="+mn-lt"/>
              <a:cs typeface="Times New Roman" panose="02020603050405020304" pitchFamily="18" charset="0"/>
            </a:endParaRPr>
          </a:p>
          <a:p>
            <a:pPr algn="just">
              <a:lnSpc>
                <a:spcPct val="15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Yapılacak ön yeterlik değerlendirmesi sonucunda idarece davet edilen isteklilerin teklif verebildiği usuldür.</a:t>
            </a:r>
          </a:p>
        </p:txBody>
      </p:sp>
      <p:sp>
        <p:nvSpPr>
          <p:cNvPr id="6" name="Unvan 1">
            <a:extLst>
              <a:ext uri="{FF2B5EF4-FFF2-40B4-BE49-F238E27FC236}">
                <a16:creationId xmlns:a16="http://schemas.microsoft.com/office/drawing/2014/main" id="{E4492274-C475-0F49-AFEE-1C7DB37EC480}"/>
              </a:ext>
            </a:extLst>
          </p:cNvPr>
          <p:cNvSpPr>
            <a:spLocks noGrp="1"/>
          </p:cNvSpPr>
          <p:nvPr>
            <p:ph type="title"/>
          </p:nvPr>
        </p:nvSpPr>
        <p:spPr>
          <a:xfrm>
            <a:off x="866588" y="1044248"/>
            <a:ext cx="8277412" cy="427647"/>
          </a:xfrm>
        </p:spPr>
        <p:txBody>
          <a:bodyPr>
            <a:normAutofit/>
          </a:bodyPr>
          <a:lstStyle/>
          <a:p>
            <a:pPr lvl="0">
              <a:spcBef>
                <a:spcPct val="20000"/>
              </a:spcBef>
            </a:pPr>
            <a:r>
              <a:rPr lang="tr-TR" altLang="tr-TR" sz="2200" dirty="0">
                <a:solidFill>
                  <a:srgbClr val="C00300"/>
                </a:solidFill>
                <a:latin typeface="+mn-lt"/>
                <a:cs typeface="Times New Roman" panose="02020603050405020304" pitchFamily="18" charset="0"/>
              </a:rPr>
              <a:t>İhale Usulleri</a:t>
            </a:r>
            <a:endParaRPr lang="tr-TR" sz="2200" dirty="0">
              <a:solidFill>
                <a:srgbClr val="C00300"/>
              </a:solidFill>
              <a:latin typeface="+mn-lt"/>
              <a:cs typeface="Times New Roman" panose="02020603050405020304" pitchFamily="18" charset="0"/>
            </a:endParaRPr>
          </a:p>
        </p:txBody>
      </p:sp>
    </p:spTree>
    <p:extLst>
      <p:ext uri="{BB962C8B-B14F-4D97-AF65-F5344CB8AC3E}">
        <p14:creationId xmlns:p14="http://schemas.microsoft.com/office/powerpoint/2010/main" val="304172182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idx="4294967295"/>
          </p:nvPr>
        </p:nvSpPr>
        <p:spPr>
          <a:xfrm>
            <a:off x="568171" y="744123"/>
            <a:ext cx="8437210" cy="427647"/>
          </a:xfrm>
          <a:prstGeom prst="rect">
            <a:avLst/>
          </a:prstGeom>
        </p:spPr>
        <p:txBody>
          <a:bodyPr/>
          <a:lstStyle/>
          <a:p>
            <a:pPr lvl="0" algn="l">
              <a:spcBef>
                <a:spcPct val="20000"/>
              </a:spcBef>
            </a:pPr>
            <a:r>
              <a:rPr lang="tr-TR" altLang="tr-TR" sz="1800" dirty="0">
                <a:solidFill>
                  <a:srgbClr val="C00000"/>
                </a:solidFill>
                <a:latin typeface="Times New Roman" panose="02020603050405020304" pitchFamily="18" charset="0"/>
                <a:cs typeface="Times New Roman" panose="02020603050405020304" pitchFamily="18" charset="0"/>
              </a:rPr>
              <a:t> </a:t>
            </a:r>
            <a:r>
              <a:rPr lang="tr-TR" altLang="tr-TR" dirty="0">
                <a:solidFill>
                  <a:srgbClr val="C00300"/>
                </a:solidFill>
                <a:cs typeface="Times New Roman" panose="02020603050405020304" pitchFamily="18" charset="0"/>
              </a:rPr>
              <a:t>İhale Usulleri</a:t>
            </a:r>
            <a:endParaRPr lang="tr-TR" dirty="0">
              <a:solidFill>
                <a:srgbClr val="C00000"/>
              </a:solidFill>
              <a:latin typeface="+mn-lt"/>
              <a:cs typeface="Times New Roman" panose="02020603050405020304" pitchFamily="18" charset="0"/>
            </a:endParaRPr>
          </a:p>
        </p:txBody>
      </p:sp>
      <p:graphicFrame>
        <p:nvGraphicFramePr>
          <p:cNvPr id="5" name="5 Diyagram">
            <a:extLst>
              <a:ext uri="{FF2B5EF4-FFF2-40B4-BE49-F238E27FC236}">
                <a16:creationId xmlns:a16="http://schemas.microsoft.com/office/drawing/2014/main" id="{2C519CB8-5D5E-3045-AD3B-54C01EAC4094}"/>
              </a:ext>
            </a:extLst>
          </p:cNvPr>
          <p:cNvGraphicFramePr/>
          <p:nvPr>
            <p:extLst>
              <p:ext uri="{D42A27DB-BD31-4B8C-83A1-F6EECF244321}">
                <p14:modId xmlns:p14="http://schemas.microsoft.com/office/powerpoint/2010/main" val="3715863839"/>
              </p:ext>
            </p:extLst>
          </p:nvPr>
        </p:nvGraphicFramePr>
        <p:xfrm>
          <a:off x="727969" y="1808532"/>
          <a:ext cx="3941685" cy="34381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5 Diyagram">
            <a:extLst>
              <a:ext uri="{FF2B5EF4-FFF2-40B4-BE49-F238E27FC236}">
                <a16:creationId xmlns:a16="http://schemas.microsoft.com/office/drawing/2014/main" id="{2C519CB8-5D5E-3045-AD3B-54C01EAC4094}"/>
              </a:ext>
            </a:extLst>
          </p:cNvPr>
          <p:cNvGraphicFramePr/>
          <p:nvPr>
            <p:extLst>
              <p:ext uri="{D42A27DB-BD31-4B8C-83A1-F6EECF244321}">
                <p14:modId xmlns:p14="http://schemas.microsoft.com/office/powerpoint/2010/main" val="4241533831"/>
              </p:ext>
            </p:extLst>
          </p:nvPr>
        </p:nvGraphicFramePr>
        <p:xfrm>
          <a:off x="5009760" y="1824769"/>
          <a:ext cx="3699234" cy="342193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8" name="Unvan 1">
            <a:extLst>
              <a:ext uri="{FF2B5EF4-FFF2-40B4-BE49-F238E27FC236}">
                <a16:creationId xmlns:a16="http://schemas.microsoft.com/office/drawing/2014/main" id="{E4492274-C475-0F49-AFEE-1C7DB37EC480}"/>
              </a:ext>
            </a:extLst>
          </p:cNvPr>
          <p:cNvSpPr txBox="1">
            <a:spLocks/>
          </p:cNvSpPr>
          <p:nvPr/>
        </p:nvSpPr>
        <p:spPr>
          <a:xfrm>
            <a:off x="568171" y="1221694"/>
            <a:ext cx="8376687" cy="427647"/>
          </a:xfrm>
          <a:prstGeom prst="rect">
            <a:avLst/>
          </a:prstGeom>
        </p:spPr>
        <p:txBody>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pPr algn="l">
              <a:spcBef>
                <a:spcPct val="20000"/>
              </a:spcBef>
            </a:pPr>
            <a:r>
              <a:rPr lang="tr-TR" sz="1800" dirty="0">
                <a:solidFill>
                  <a:srgbClr val="C00000"/>
                </a:solidFill>
                <a:latin typeface="Times New Roman" panose="02020603050405020304" pitchFamily="18" charset="0"/>
                <a:cs typeface="Times New Roman" panose="02020603050405020304" pitchFamily="18" charset="0"/>
              </a:rPr>
              <a:t> </a:t>
            </a:r>
            <a:r>
              <a:rPr lang="tr-TR" sz="2000" dirty="0">
                <a:solidFill>
                  <a:srgbClr val="C00300"/>
                </a:solidFill>
                <a:cs typeface="Times New Roman" panose="02020603050405020304" pitchFamily="18" charset="0"/>
              </a:rPr>
              <a:t>Pazarlık Usulü:</a:t>
            </a:r>
          </a:p>
        </p:txBody>
      </p:sp>
      <p:grpSp>
        <p:nvGrpSpPr>
          <p:cNvPr id="19" name="Grup 18"/>
          <p:cNvGrpSpPr/>
          <p:nvPr/>
        </p:nvGrpSpPr>
        <p:grpSpPr>
          <a:xfrm>
            <a:off x="1269506" y="5906305"/>
            <a:ext cx="2929631" cy="325688"/>
            <a:chOff x="3906" y="2184063"/>
            <a:chExt cx="3999922" cy="1038531"/>
          </a:xfrm>
        </p:grpSpPr>
        <p:sp>
          <p:nvSpPr>
            <p:cNvPr id="20" name="Yuvarlatılmış Dikdörtgen 19"/>
            <p:cNvSpPr/>
            <p:nvPr/>
          </p:nvSpPr>
          <p:spPr>
            <a:xfrm>
              <a:off x="3906" y="2184063"/>
              <a:ext cx="3999922" cy="1038531"/>
            </a:xfrm>
            <a:prstGeom prst="roundRect">
              <a:avLst/>
            </a:prstGeom>
            <a:solidFill>
              <a:schemeClr val="accent2">
                <a:lumMod val="75000"/>
              </a:schemeClr>
            </a:solidFill>
          </p:spPr>
          <p:style>
            <a:lnRef idx="2">
              <a:schemeClr val="lt1">
                <a:hueOff val="0"/>
                <a:satOff val="0"/>
                <a:lumOff val="0"/>
                <a:alphaOff val="0"/>
              </a:schemeClr>
            </a:lnRef>
            <a:fillRef idx="1">
              <a:scrgbClr r="0" g="0" b="0"/>
            </a:fillRef>
            <a:effectRef idx="0">
              <a:schemeClr val="accent1">
                <a:shade val="80000"/>
                <a:hueOff val="349283"/>
                <a:satOff val="-6256"/>
                <a:lumOff val="26585"/>
                <a:alphaOff val="0"/>
              </a:schemeClr>
            </a:effectRef>
            <a:fontRef idx="minor">
              <a:schemeClr val="lt1"/>
            </a:fontRef>
          </p:style>
        </p:sp>
        <p:sp>
          <p:nvSpPr>
            <p:cNvPr id="21" name="Yuvarlatılmış Dikdörtgen 4"/>
            <p:cNvSpPr txBox="1"/>
            <p:nvPr/>
          </p:nvSpPr>
          <p:spPr>
            <a:xfrm>
              <a:off x="54603" y="2234760"/>
              <a:ext cx="3898528" cy="937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tr-TR" sz="2000" kern="1200" dirty="0">
                  <a:latin typeface="+mn-lt"/>
                  <a:cs typeface="Times New Roman" panose="02020603050405020304" pitchFamily="18" charset="0"/>
                </a:rPr>
                <a:t>Elektronik İhale Zorunlu</a:t>
              </a:r>
              <a:endParaRPr lang="tr-TR" sz="2200" kern="1200" dirty="0">
                <a:latin typeface="Times New Roman" panose="02020603050405020304" pitchFamily="18" charset="0"/>
                <a:cs typeface="Times New Roman" panose="02020603050405020304" pitchFamily="18" charset="0"/>
              </a:endParaRPr>
            </a:p>
          </p:txBody>
        </p:sp>
      </p:grpSp>
      <p:grpSp>
        <p:nvGrpSpPr>
          <p:cNvPr id="23" name="Grup 22"/>
          <p:cNvGrpSpPr/>
          <p:nvPr/>
        </p:nvGrpSpPr>
        <p:grpSpPr>
          <a:xfrm>
            <a:off x="5326602" y="5883465"/>
            <a:ext cx="3275860" cy="332629"/>
            <a:chOff x="3906" y="2184063"/>
            <a:chExt cx="3999922" cy="1038531"/>
          </a:xfrm>
        </p:grpSpPr>
        <p:sp>
          <p:nvSpPr>
            <p:cNvPr id="24" name="Yuvarlatılmış Dikdörtgen 23"/>
            <p:cNvSpPr/>
            <p:nvPr/>
          </p:nvSpPr>
          <p:spPr>
            <a:xfrm>
              <a:off x="3906" y="2184063"/>
              <a:ext cx="3999922" cy="1038531"/>
            </a:xfrm>
            <a:prstGeom prst="roundRect">
              <a:avLst/>
            </a:prstGeom>
            <a:solidFill>
              <a:schemeClr val="accent1">
                <a:lumMod val="75000"/>
              </a:schemeClr>
            </a:solidFill>
          </p:spPr>
          <p:style>
            <a:lnRef idx="2">
              <a:schemeClr val="lt1">
                <a:hueOff val="0"/>
                <a:satOff val="0"/>
                <a:lumOff val="0"/>
                <a:alphaOff val="0"/>
              </a:schemeClr>
            </a:lnRef>
            <a:fillRef idx="1">
              <a:scrgbClr r="0" g="0" b="0"/>
            </a:fillRef>
            <a:effectRef idx="0">
              <a:schemeClr val="accent1">
                <a:shade val="80000"/>
                <a:hueOff val="349283"/>
                <a:satOff val="-6256"/>
                <a:lumOff val="26585"/>
                <a:alphaOff val="0"/>
              </a:schemeClr>
            </a:effectRef>
            <a:fontRef idx="minor">
              <a:schemeClr val="lt1"/>
            </a:fontRef>
          </p:style>
        </p:sp>
        <p:sp>
          <p:nvSpPr>
            <p:cNvPr id="25" name="Yuvarlatılmış Dikdörtgen 4"/>
            <p:cNvSpPr txBox="1"/>
            <p:nvPr/>
          </p:nvSpPr>
          <p:spPr>
            <a:xfrm>
              <a:off x="54602" y="2234759"/>
              <a:ext cx="3898528" cy="937135"/>
            </a:xfrm>
            <a:prstGeom prst="rect">
              <a:avLst/>
            </a:prstGeom>
            <a:solidFill>
              <a:schemeClr val="accent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endParaRPr lang="tr-TR" sz="2000" kern="1200" dirty="0">
                <a:latin typeface="+mn-lt"/>
                <a:cs typeface="Times New Roman" panose="02020603050405020304" pitchFamily="18" charset="0"/>
              </a:endParaRPr>
            </a:p>
            <a:p>
              <a:pPr lvl="0" algn="ctr" defTabSz="889000" rtl="0">
                <a:lnSpc>
                  <a:spcPct val="90000"/>
                </a:lnSpc>
                <a:spcBef>
                  <a:spcPct val="0"/>
                </a:spcBef>
                <a:spcAft>
                  <a:spcPct val="35000"/>
                </a:spcAft>
              </a:pPr>
              <a:r>
                <a:rPr lang="tr-TR" sz="2000" kern="1200" dirty="0">
                  <a:latin typeface="+mn-lt"/>
                  <a:cs typeface="Times New Roman" panose="02020603050405020304" pitchFamily="18" charset="0"/>
                </a:rPr>
                <a:t>Elektronik İhale Zorunlu Değil</a:t>
              </a:r>
              <a:r>
                <a:rPr lang="tr-TR" sz="2200" kern="1200" dirty="0">
                  <a:latin typeface="Times New Roman" panose="02020603050405020304" pitchFamily="18" charset="0"/>
                  <a:cs typeface="Times New Roman" panose="02020603050405020304" pitchFamily="18" charset="0"/>
                </a:rPr>
                <a:t>	</a:t>
              </a:r>
            </a:p>
          </p:txBody>
        </p:sp>
      </p:grpSp>
    </p:spTree>
    <p:extLst>
      <p:ext uri="{BB962C8B-B14F-4D97-AF65-F5344CB8AC3E}">
        <p14:creationId xmlns:p14="http://schemas.microsoft.com/office/powerpoint/2010/main" val="307106907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866588" y="1089894"/>
            <a:ext cx="8277412" cy="427647"/>
          </a:xfrm>
        </p:spPr>
        <p:txBody>
          <a:bodyPr>
            <a:normAutofit/>
          </a:bodyPr>
          <a:lstStyle/>
          <a:p>
            <a:pPr lvl="0">
              <a:spcBef>
                <a:spcPct val="20000"/>
              </a:spcBef>
            </a:pPr>
            <a:r>
              <a:rPr lang="tr-TR" altLang="tr-TR" sz="2200" dirty="0">
                <a:solidFill>
                  <a:srgbClr val="C00300"/>
                </a:solidFill>
                <a:latin typeface="+mn-lt"/>
                <a:cs typeface="Times New Roman" panose="02020603050405020304" pitchFamily="18" charset="0"/>
              </a:rPr>
              <a:t>İhale Usulleri</a:t>
            </a:r>
            <a:endParaRPr lang="tr-TR" sz="2200" dirty="0">
              <a:solidFill>
                <a:srgbClr val="C00300"/>
              </a:solidFill>
              <a:latin typeface="+mn-lt"/>
              <a:cs typeface="Times New Roman" panose="02020603050405020304" pitchFamily="18" charset="0"/>
            </a:endParaRPr>
          </a:p>
        </p:txBody>
      </p:sp>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865094" y="1616536"/>
            <a:ext cx="7321374" cy="463898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spcAft>
                <a:spcPts val="1200"/>
              </a:spcAft>
              <a:buNone/>
              <a:defRPr/>
            </a:pPr>
            <a:r>
              <a:rPr lang="tr-TR" altLang="tr-TR" sz="2000" b="1" dirty="0">
                <a:solidFill>
                  <a:srgbClr val="C00000"/>
                </a:solidFill>
                <a:latin typeface="+mn-lt"/>
                <a:cs typeface="Times New Roman" panose="02020603050405020304" pitchFamily="18" charset="0"/>
              </a:rPr>
              <a:t>Pazarlık Usulü:</a:t>
            </a:r>
          </a:p>
          <a:p>
            <a:pPr marL="0" indent="0" algn="just">
              <a:lnSpc>
                <a:spcPct val="150000"/>
              </a:lnSpc>
              <a:spcBef>
                <a:spcPts val="0"/>
              </a:spcBef>
              <a:spcAft>
                <a:spcPts val="1200"/>
              </a:spcAft>
              <a:buNone/>
              <a:defRPr/>
            </a:pPr>
            <a:r>
              <a:rPr lang="tr-TR" sz="2000" dirty="0">
                <a:latin typeface="+mn-lt"/>
              </a:rPr>
              <a:t>(b), (c) ve (f) bentlerinde belirtilen hallerde ilan yapılması zorunlu değildir. İlan yapılmayan hallerde </a:t>
            </a:r>
            <a:r>
              <a:rPr lang="tr-TR" sz="2000" b="1" dirty="0">
                <a:solidFill>
                  <a:srgbClr val="FF0000"/>
                </a:solidFill>
                <a:latin typeface="+mn-lt"/>
              </a:rPr>
              <a:t>en az üç </a:t>
            </a:r>
            <a:r>
              <a:rPr lang="tr-TR" sz="2000" dirty="0">
                <a:latin typeface="+mn-lt"/>
              </a:rPr>
              <a:t>istekli davet edilerek, yeterlik belgelerini ve fiyat tekliflerini birlikte vermeleri istenir.</a:t>
            </a:r>
            <a:r>
              <a:rPr lang="tr-TR" altLang="tr-TR" sz="2000" b="1" dirty="0">
                <a:solidFill>
                  <a:srgbClr val="C00000"/>
                </a:solidFill>
                <a:latin typeface="+mn-lt"/>
                <a:cs typeface="Times New Roman" panose="02020603050405020304" pitchFamily="18" charset="0"/>
              </a:rPr>
              <a:t> </a:t>
            </a:r>
          </a:p>
          <a:p>
            <a:pPr marL="0" indent="0" algn="just">
              <a:lnSpc>
                <a:spcPct val="150000"/>
              </a:lnSpc>
              <a:spcBef>
                <a:spcPts val="0"/>
              </a:spcBef>
              <a:spcAft>
                <a:spcPts val="1200"/>
              </a:spcAft>
              <a:buNone/>
              <a:defRPr/>
            </a:pPr>
            <a:endParaRPr lang="tr-TR" altLang="tr-TR" sz="22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FB888D45-5456-F440-AC82-F90B8F2C3D7C}"/>
              </a:ext>
            </a:extLst>
          </p:cNvPr>
          <p:cNvPicPr>
            <a:picLocks noChangeAspect="1"/>
          </p:cNvPicPr>
          <p:nvPr/>
        </p:nvPicPr>
        <p:blipFill>
          <a:blip r:embed="rId2"/>
          <a:stretch>
            <a:fillRect/>
          </a:stretch>
        </p:blipFill>
        <p:spPr>
          <a:xfrm>
            <a:off x="5953991" y="3882676"/>
            <a:ext cx="2143125" cy="2143125"/>
          </a:xfrm>
          <a:prstGeom prst="ellipse">
            <a:avLst/>
          </a:prstGeom>
          <a:ln>
            <a:noFill/>
          </a:ln>
          <a:effectLst>
            <a:softEdge rad="112500"/>
          </a:effectLst>
        </p:spPr>
      </p:pic>
    </p:spTree>
    <p:extLst>
      <p:ext uri="{BB962C8B-B14F-4D97-AF65-F5344CB8AC3E}">
        <p14:creationId xmlns:p14="http://schemas.microsoft.com/office/powerpoint/2010/main" val="219296629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2093206"/>
            <a:ext cx="7748602" cy="2082188"/>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rPr>
              <a:t>Yapım işi, Mal veya Hizmet Alımı ihalelerinin Elektronik Belge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Yönetim Sistemi üzerinden sisteme kayıt işlemleri tamamlandıktan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sonra Birim Fiyat Teklif Cetveli, İdari Şartname, Sözleşme Tasarı ve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İhale Onay Belgesi hazır hale gelmektedir.</a:t>
            </a:r>
          </a:p>
        </p:txBody>
      </p:sp>
      <p:graphicFrame>
        <p:nvGraphicFramePr>
          <p:cNvPr id="3" name="Tablo 2"/>
          <p:cNvGraphicFramePr>
            <a:graphicFrameLocks noGrp="1"/>
          </p:cNvGraphicFramePr>
          <p:nvPr>
            <p:extLst>
              <p:ext uri="{D42A27DB-BD31-4B8C-83A1-F6EECF244321}">
                <p14:modId xmlns:p14="http://schemas.microsoft.com/office/powerpoint/2010/main" val="2666888826"/>
              </p:ext>
            </p:extLst>
          </p:nvPr>
        </p:nvGraphicFramePr>
        <p:xfrm>
          <a:off x="866588" y="980500"/>
          <a:ext cx="7748602" cy="616945"/>
        </p:xfrm>
        <a:graphic>
          <a:graphicData uri="http://schemas.openxmlformats.org/drawingml/2006/table">
            <a:tbl>
              <a:tblPr/>
              <a:tblGrid>
                <a:gridCol w="694549">
                  <a:extLst>
                    <a:ext uri="{9D8B030D-6E8A-4147-A177-3AD203B41FA5}">
                      <a16:colId xmlns:a16="http://schemas.microsoft.com/office/drawing/2014/main" val="756422113"/>
                    </a:ext>
                  </a:extLst>
                </a:gridCol>
                <a:gridCol w="7054053">
                  <a:extLst>
                    <a:ext uri="{9D8B030D-6E8A-4147-A177-3AD203B41FA5}">
                      <a16:colId xmlns:a16="http://schemas.microsoft.com/office/drawing/2014/main" val="37111192"/>
                    </a:ext>
                  </a:extLst>
                </a:gridCol>
              </a:tblGrid>
              <a:tr h="61694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5</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Dokümanlarının Hazırlanması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534648828"/>
                  </a:ext>
                </a:extLst>
              </a:tr>
            </a:tbl>
          </a:graphicData>
        </a:graphic>
      </p:graphicFrame>
    </p:spTree>
    <p:extLst>
      <p:ext uri="{BB962C8B-B14F-4D97-AF65-F5344CB8AC3E}">
        <p14:creationId xmlns:p14="http://schemas.microsoft.com/office/powerpoint/2010/main" val="279271000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7" y="1972018"/>
            <a:ext cx="7715553" cy="3910989"/>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rPr>
              <a:t>İhaleye ilişkin bilgiler kontrol edilerek Elektronik Kamu Alımları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Platformu kayıt edilir. Tüm işlemler tamamlandıktan sonra ihale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dokümanları ile İhale Onay Belgesi hazırlanarak ilgili birimin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Harcama Yetkilisine imzaya sunulur. İlgili birimin Harcama Yetkilisi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gerekli incelemeleri yaparak İhale Onay Belgesini imzalar.  İtiraz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edilen bir husus olması halinde İhale Birimine bilgi verilerek gerekli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düzeltmeler yapılacaktır.</a:t>
            </a:r>
          </a:p>
        </p:txBody>
      </p:sp>
      <p:graphicFrame>
        <p:nvGraphicFramePr>
          <p:cNvPr id="3" name="Tablo 2"/>
          <p:cNvGraphicFramePr>
            <a:graphicFrameLocks noGrp="1"/>
          </p:cNvGraphicFramePr>
          <p:nvPr>
            <p:extLst>
              <p:ext uri="{D42A27DB-BD31-4B8C-83A1-F6EECF244321}">
                <p14:modId xmlns:p14="http://schemas.microsoft.com/office/powerpoint/2010/main" val="2433930716"/>
              </p:ext>
            </p:extLst>
          </p:nvPr>
        </p:nvGraphicFramePr>
        <p:xfrm>
          <a:off x="866587" y="1189822"/>
          <a:ext cx="7715554" cy="495759"/>
        </p:xfrm>
        <a:graphic>
          <a:graphicData uri="http://schemas.openxmlformats.org/drawingml/2006/table">
            <a:tbl>
              <a:tblPr/>
              <a:tblGrid>
                <a:gridCol w="691586">
                  <a:extLst>
                    <a:ext uri="{9D8B030D-6E8A-4147-A177-3AD203B41FA5}">
                      <a16:colId xmlns:a16="http://schemas.microsoft.com/office/drawing/2014/main" val="1986975297"/>
                    </a:ext>
                  </a:extLst>
                </a:gridCol>
                <a:gridCol w="7023968">
                  <a:extLst>
                    <a:ext uri="{9D8B030D-6E8A-4147-A177-3AD203B41FA5}">
                      <a16:colId xmlns:a16="http://schemas.microsoft.com/office/drawing/2014/main" val="764873615"/>
                    </a:ext>
                  </a:extLst>
                </a:gridCol>
              </a:tblGrid>
              <a:tr h="495759">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6</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Onayının Alınması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861286986"/>
                  </a:ext>
                </a:extLst>
              </a:tr>
            </a:tbl>
          </a:graphicData>
        </a:graphic>
      </p:graphicFrame>
    </p:spTree>
    <p:extLst>
      <p:ext uri="{BB962C8B-B14F-4D97-AF65-F5344CB8AC3E}">
        <p14:creationId xmlns:p14="http://schemas.microsoft.com/office/powerpoint/2010/main" val="227402306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idx="4294967295"/>
          </p:nvPr>
        </p:nvSpPr>
        <p:spPr>
          <a:xfrm>
            <a:off x="866588" y="1076385"/>
            <a:ext cx="8277412" cy="427647"/>
          </a:xfrm>
          <a:prstGeom prst="rect">
            <a:avLst/>
          </a:prstGeom>
        </p:spPr>
        <p:txBody>
          <a:bodyPr>
            <a:normAutofit/>
          </a:bodyPr>
          <a:lstStyle/>
          <a:p>
            <a:pPr lvl="0" algn="l">
              <a:spcBef>
                <a:spcPct val="20000"/>
              </a:spcBef>
            </a:pPr>
            <a:r>
              <a:rPr lang="tr-TR" altLang="tr-TR" dirty="0">
                <a:solidFill>
                  <a:srgbClr val="C00300"/>
                </a:solidFill>
                <a:latin typeface="Times New Roman" panose="02020603050405020304" pitchFamily="18" charset="0"/>
                <a:cs typeface="Times New Roman" panose="02020603050405020304" pitchFamily="18" charset="0"/>
              </a:rPr>
              <a:t>Mevzuat</a:t>
            </a:r>
            <a:endParaRPr lang="tr-TR" dirty="0">
              <a:solidFill>
                <a:srgbClr val="C00300"/>
              </a:solidFill>
              <a:latin typeface="Times New Roman" panose="02020603050405020304" pitchFamily="18" charset="0"/>
              <a:cs typeface="Times New Roman" panose="02020603050405020304" pitchFamily="18" charset="0"/>
            </a:endParaRPr>
          </a:p>
        </p:txBody>
      </p:sp>
      <p:graphicFrame>
        <p:nvGraphicFramePr>
          <p:cNvPr id="5" name="Diyagram 4"/>
          <p:cNvGraphicFramePr/>
          <p:nvPr>
            <p:extLst>
              <p:ext uri="{D42A27DB-BD31-4B8C-83A1-F6EECF244321}">
                <p14:modId xmlns:p14="http://schemas.microsoft.com/office/powerpoint/2010/main" val="3500644101"/>
              </p:ext>
            </p:extLst>
          </p:nvPr>
        </p:nvGraphicFramePr>
        <p:xfrm>
          <a:off x="866588" y="1504032"/>
          <a:ext cx="7568112" cy="4922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60274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p:txBody>
          <a:bodyPr>
            <a:normAutofit/>
          </a:bodyPr>
          <a:lstStyle/>
          <a:p>
            <a:pPr lvl="0">
              <a:spcBef>
                <a:spcPct val="20000"/>
              </a:spcBef>
            </a:pPr>
            <a:r>
              <a:rPr lang="tr-TR" altLang="tr-TR" sz="2200" dirty="0">
                <a:solidFill>
                  <a:srgbClr val="C00300"/>
                </a:solidFill>
                <a:latin typeface="+mn-lt"/>
                <a:cs typeface="Times New Roman" panose="02020603050405020304" pitchFamily="18" charset="0"/>
              </a:rPr>
              <a:t>İhale Süreci</a:t>
            </a:r>
            <a:endParaRPr lang="tr-TR" sz="2200" dirty="0">
              <a:solidFill>
                <a:srgbClr val="C00300"/>
              </a:solidFill>
              <a:latin typeface="+mn-lt"/>
              <a:cs typeface="Times New Roman" panose="02020603050405020304" pitchFamily="18" charset="0"/>
            </a:endParaRPr>
          </a:p>
        </p:txBody>
      </p:sp>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866588" y="2066274"/>
            <a:ext cx="7380104" cy="29671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ct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İhale süreci, ihale onayı ile başlar.</a:t>
            </a:r>
          </a:p>
          <a:p>
            <a:pPr algn="just">
              <a:lnSpc>
                <a:spcPct val="150000"/>
              </a:lnSpc>
              <a:spcBef>
                <a:spcPct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ihale onay belgesine; yaklaşık maliyet hesap cetveli, </a:t>
            </a:r>
            <a:r>
              <a:rPr lang="tr-TR" altLang="tr-TR" sz="2000" dirty="0">
                <a:latin typeface="+mn-lt"/>
                <a:cs typeface="Times New Roman" panose="02020603050405020304" pitchFamily="18" charset="0"/>
              </a:rPr>
              <a:t>şartnameler (idari ve teknik), sözleşme tasarısı ve diğer dokümanlar</a:t>
            </a:r>
            <a:r>
              <a:rPr lang="tr-TR" altLang="tr-TR" sz="2000" dirty="0">
                <a:latin typeface="+mn-lt"/>
                <a:ea typeface="Verdana" panose="020B0604030504040204" pitchFamily="34" charset="0"/>
                <a:cs typeface="Times New Roman" panose="02020603050405020304" pitchFamily="18" charset="0"/>
              </a:rPr>
              <a:t> eklenerek </a:t>
            </a:r>
            <a:r>
              <a:rPr lang="tr-TR" altLang="tr-TR" sz="2000" b="1" u="sng" dirty="0">
                <a:solidFill>
                  <a:srgbClr val="C00000"/>
                </a:solidFill>
                <a:latin typeface="+mn-lt"/>
                <a:ea typeface="Verdana" panose="020B0604030504040204" pitchFamily="34" charset="0"/>
                <a:cs typeface="Times New Roman" panose="02020603050405020304" pitchFamily="18" charset="0"/>
              </a:rPr>
              <a:t>ihale yetkilisinin onayına sunulur.</a:t>
            </a:r>
          </a:p>
        </p:txBody>
      </p:sp>
    </p:spTree>
    <p:extLst>
      <p:ext uri="{BB962C8B-B14F-4D97-AF65-F5344CB8AC3E}">
        <p14:creationId xmlns:p14="http://schemas.microsoft.com/office/powerpoint/2010/main" val="316371900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2027104"/>
            <a:ext cx="7942474" cy="3866920"/>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rPr>
              <a:t>İhale Onay Belgesine Onay geldikten sonra ilan işlemlerine başlanır.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İhale İlan Süreleri ve Kuralları çerçevesin de Mal veya Hizmetin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yaklaşım maliyetine göre; Kamu İhale Bülteni, İşi yapılacağı yerde çıkan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bir yerel gazete ve bir internet haber sitesinde bir defa ilan edilir. </a:t>
            </a:r>
            <a:br>
              <a:rPr lang="tr-TR" b="0" dirty="0">
                <a:solidFill>
                  <a:schemeClr val="tx1"/>
                </a:solidFill>
                <a:latin typeface="+mn-lt"/>
                <a:ea typeface="+mn-ea"/>
              </a:rPr>
            </a:br>
            <a:br>
              <a:rPr lang="tr-TR" sz="3000" dirty="0"/>
            </a:br>
            <a:r>
              <a:rPr lang="tr-TR" sz="3000" dirty="0">
                <a:hlinkClick r:id="rId2"/>
              </a:rPr>
              <a:t>İlan Süreleri</a:t>
            </a:r>
            <a:endParaRPr lang="tr-TR" sz="3000" dirty="0"/>
          </a:p>
        </p:txBody>
      </p:sp>
      <p:graphicFrame>
        <p:nvGraphicFramePr>
          <p:cNvPr id="3" name="Tablo 2"/>
          <p:cNvGraphicFramePr>
            <a:graphicFrameLocks noGrp="1"/>
          </p:cNvGraphicFramePr>
          <p:nvPr>
            <p:extLst>
              <p:ext uri="{D42A27DB-BD31-4B8C-83A1-F6EECF244321}">
                <p14:modId xmlns:p14="http://schemas.microsoft.com/office/powerpoint/2010/main" val="115826475"/>
              </p:ext>
            </p:extLst>
          </p:nvPr>
        </p:nvGraphicFramePr>
        <p:xfrm>
          <a:off x="628650" y="1243973"/>
          <a:ext cx="7942473" cy="472793"/>
        </p:xfrm>
        <a:graphic>
          <a:graphicData uri="http://schemas.openxmlformats.org/drawingml/2006/table">
            <a:tbl>
              <a:tblPr/>
              <a:tblGrid>
                <a:gridCol w="711927">
                  <a:extLst>
                    <a:ext uri="{9D8B030D-6E8A-4147-A177-3AD203B41FA5}">
                      <a16:colId xmlns:a16="http://schemas.microsoft.com/office/drawing/2014/main" val="3856277554"/>
                    </a:ext>
                  </a:extLst>
                </a:gridCol>
                <a:gridCol w="7230546">
                  <a:extLst>
                    <a:ext uri="{9D8B030D-6E8A-4147-A177-3AD203B41FA5}">
                      <a16:colId xmlns:a16="http://schemas.microsoft.com/office/drawing/2014/main" val="2256273132"/>
                    </a:ext>
                  </a:extLst>
                </a:gridCol>
              </a:tblGrid>
              <a:tr h="47279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7</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İlanı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4044354963"/>
                  </a:ext>
                </a:extLst>
              </a:tr>
            </a:tbl>
          </a:graphicData>
        </a:graphic>
      </p:graphicFrame>
    </p:spTree>
    <p:extLst>
      <p:ext uri="{BB962C8B-B14F-4D97-AF65-F5344CB8AC3E}">
        <p14:creationId xmlns:p14="http://schemas.microsoft.com/office/powerpoint/2010/main" val="193785070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2412694"/>
            <a:ext cx="8173827" cy="3767769"/>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rPr>
              <a:t>İlgili birimin Harcama Yetkilisi tarafından belirlenen asil ve yedek üyeler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Elektronik Belge Yönetim Sistemi  ve Elektronik Kamu Alımları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Platformu üzerinden sisteme kayıtları  yapılacaktır. Elektronik Belge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Yönetim Sistemi üzerinden Komisyon  Oluşturulması ve İhale Bildirimi üst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yazı ile bildirimler yapılacaktır.  Komisyon Üyeleri Elektronik Kamu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Alımları Platformu girişleri   yapılacaktır.</a:t>
            </a:r>
          </a:p>
        </p:txBody>
      </p:sp>
      <p:graphicFrame>
        <p:nvGraphicFramePr>
          <p:cNvPr id="3" name="Tablo 2"/>
          <p:cNvGraphicFramePr>
            <a:graphicFrameLocks noGrp="1"/>
          </p:cNvGraphicFramePr>
          <p:nvPr>
            <p:extLst>
              <p:ext uri="{D42A27DB-BD31-4B8C-83A1-F6EECF244321}">
                <p14:modId xmlns:p14="http://schemas.microsoft.com/office/powerpoint/2010/main" val="2606253082"/>
              </p:ext>
            </p:extLst>
          </p:nvPr>
        </p:nvGraphicFramePr>
        <p:xfrm>
          <a:off x="628650" y="1520328"/>
          <a:ext cx="7986540" cy="483809"/>
        </p:xfrm>
        <a:graphic>
          <a:graphicData uri="http://schemas.openxmlformats.org/drawingml/2006/table">
            <a:tbl>
              <a:tblPr/>
              <a:tblGrid>
                <a:gridCol w="715877">
                  <a:extLst>
                    <a:ext uri="{9D8B030D-6E8A-4147-A177-3AD203B41FA5}">
                      <a16:colId xmlns:a16="http://schemas.microsoft.com/office/drawing/2014/main" val="1401994494"/>
                    </a:ext>
                  </a:extLst>
                </a:gridCol>
                <a:gridCol w="7270663">
                  <a:extLst>
                    <a:ext uri="{9D8B030D-6E8A-4147-A177-3AD203B41FA5}">
                      <a16:colId xmlns:a16="http://schemas.microsoft.com/office/drawing/2014/main" val="3872814545"/>
                    </a:ext>
                  </a:extLst>
                </a:gridCol>
              </a:tblGrid>
              <a:tr h="483809">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8</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Komisyonunun Kurulması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3983348960"/>
                  </a:ext>
                </a:extLst>
              </a:tr>
            </a:tbl>
          </a:graphicData>
        </a:graphic>
      </p:graphicFrame>
    </p:spTree>
    <p:extLst>
      <p:ext uri="{BB962C8B-B14F-4D97-AF65-F5344CB8AC3E}">
        <p14:creationId xmlns:p14="http://schemas.microsoft.com/office/powerpoint/2010/main" val="8981927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p:txBody>
          <a:bodyPr/>
          <a:lstStyle/>
          <a:p>
            <a:r>
              <a:rPr lang="tr-TR" sz="2200" dirty="0">
                <a:solidFill>
                  <a:srgbClr val="C00300"/>
                </a:solidFill>
                <a:latin typeface="+mn-lt"/>
                <a:cs typeface="Times New Roman" panose="02020603050405020304" pitchFamily="18" charset="0"/>
              </a:rPr>
              <a:t>İhale Komisyonu</a:t>
            </a: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866588" y="1826134"/>
            <a:ext cx="3517405" cy="4572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buClr>
                <a:schemeClr val="tx1"/>
              </a:buClr>
              <a:buNone/>
              <a:defRPr/>
            </a:pPr>
            <a:r>
              <a:rPr lang="tr-TR" sz="2000" kern="0" dirty="0">
                <a:solidFill>
                  <a:sysClr val="windowText" lastClr="000000"/>
                </a:solidFill>
                <a:latin typeface="+mn-lt"/>
                <a:cs typeface="Times New Roman" panose="02020603050405020304" pitchFamily="18" charset="0"/>
              </a:rPr>
              <a:t>İhale yetkilisi, ihale ilanı veya ön yeterlik ilanı ya da davet tarihini </a:t>
            </a:r>
            <a:r>
              <a:rPr lang="tr-TR" sz="2000" b="1" kern="0" dirty="0">
                <a:solidFill>
                  <a:srgbClr val="FF0000"/>
                </a:solidFill>
                <a:latin typeface="+mn-lt"/>
                <a:cs typeface="Times New Roman" panose="02020603050405020304" pitchFamily="18" charset="0"/>
              </a:rPr>
              <a:t>izleyen en geç üç gün içinde ihale komisyonunu oluşturur.</a:t>
            </a:r>
          </a:p>
          <a:p>
            <a:pPr>
              <a:lnSpc>
                <a:spcPct val="150000"/>
              </a:lnSpc>
              <a:spcBef>
                <a:spcPts val="0"/>
              </a:spcBef>
              <a:buClr>
                <a:schemeClr val="tx1"/>
              </a:buClr>
              <a:defRPr/>
            </a:pPr>
            <a:endParaRPr lang="tr-TR" sz="1600" kern="0" dirty="0">
              <a:solidFill>
                <a:sysClr val="windowText" lastClr="000000"/>
              </a:solidFill>
              <a:latin typeface="+mn-lt"/>
              <a:cs typeface="Times New Roman" panose="02020603050405020304" pitchFamily="18" charset="0"/>
            </a:endParaRPr>
          </a:p>
          <a:p>
            <a:pPr>
              <a:lnSpc>
                <a:spcPct val="150000"/>
              </a:lnSpc>
              <a:spcBef>
                <a:spcPts val="0"/>
              </a:spcBef>
              <a:buClr>
                <a:schemeClr val="tx1"/>
              </a:buClr>
              <a:defRPr/>
            </a:pPr>
            <a:endParaRPr lang="tr-TR" sz="1600" kern="0" dirty="0">
              <a:solidFill>
                <a:sysClr val="windowText" lastClr="000000"/>
              </a:solidFill>
              <a:latin typeface="Times New Roman" panose="02020603050405020304" pitchFamily="18" charset="0"/>
              <a:cs typeface="Times New Roman" panose="02020603050405020304" pitchFamily="18" charset="0"/>
            </a:endParaRPr>
          </a:p>
          <a:p>
            <a:pPr>
              <a:lnSpc>
                <a:spcPct val="150000"/>
              </a:lnSpc>
              <a:spcBef>
                <a:spcPts val="0"/>
              </a:spcBef>
              <a:buClr>
                <a:schemeClr val="tx1"/>
              </a:buClr>
              <a:defRPr/>
            </a:pPr>
            <a:endParaRPr lang="tr-TR" sz="1600" kern="0" dirty="0">
              <a:solidFill>
                <a:sysClr val="windowText" lastClr="000000"/>
              </a:solidFill>
              <a:latin typeface="Times New Roman" panose="02020603050405020304" pitchFamily="18" charset="0"/>
              <a:cs typeface="Times New Roman" panose="02020603050405020304" pitchFamily="18" charset="0"/>
            </a:endParaRPr>
          </a:p>
          <a:p>
            <a:pPr>
              <a:lnSpc>
                <a:spcPct val="150000"/>
              </a:lnSpc>
              <a:spcBef>
                <a:spcPts val="0"/>
              </a:spcBef>
              <a:buClr>
                <a:schemeClr val="tx1"/>
              </a:buClr>
              <a:defRPr/>
            </a:pPr>
            <a:endParaRPr lang="tr-TR" sz="1600" kern="0" dirty="0">
              <a:solidFill>
                <a:sysClr val="windowText" lastClr="000000"/>
              </a:solidFill>
              <a:latin typeface="Times New Roman" panose="02020603050405020304" pitchFamily="18" charset="0"/>
              <a:cs typeface="Times New Roman" panose="02020603050405020304" pitchFamily="18" charset="0"/>
            </a:endParaRPr>
          </a:p>
          <a:p>
            <a:pPr>
              <a:lnSpc>
                <a:spcPct val="150000"/>
              </a:lnSpc>
              <a:buClr>
                <a:schemeClr val="tx1"/>
              </a:buClr>
              <a:defRPr/>
            </a:pPr>
            <a:endParaRPr lang="tr-TR" sz="1600" dirty="0">
              <a:latin typeface="Times New Roman" panose="02020603050405020304" pitchFamily="18" charset="0"/>
              <a:cs typeface="Times New Roman" panose="02020603050405020304" pitchFamily="18" charset="0"/>
            </a:endParaRPr>
          </a:p>
        </p:txBody>
      </p:sp>
      <p:sp>
        <p:nvSpPr>
          <p:cNvPr id="5" name="Dikdörtgen 4">
            <a:extLst>
              <a:ext uri="{FF2B5EF4-FFF2-40B4-BE49-F238E27FC236}">
                <a16:creationId xmlns:a16="http://schemas.microsoft.com/office/drawing/2014/main" id="{02E7F98B-B49B-2D4C-9075-63008D27B3CD}"/>
              </a:ext>
            </a:extLst>
          </p:cNvPr>
          <p:cNvSpPr/>
          <p:nvPr/>
        </p:nvSpPr>
        <p:spPr>
          <a:xfrm>
            <a:off x="6016239" y="4290125"/>
            <a:ext cx="2346364" cy="1477328"/>
          </a:xfrm>
          <a:prstGeom prst="rect">
            <a:avLst/>
          </a:prstGeom>
        </p:spPr>
        <p:txBody>
          <a:bodyPr wrap="square">
            <a:spAutoFit/>
          </a:bodyPr>
          <a:lstStyle/>
          <a:p>
            <a:pPr eaLnBrk="1" fontAlgn="auto" hangingPunct="1">
              <a:lnSpc>
                <a:spcPct val="150000"/>
              </a:lnSpc>
              <a:spcBef>
                <a:spcPts val="0"/>
              </a:spcBef>
              <a:spcAft>
                <a:spcPts val="0"/>
              </a:spcAft>
              <a:buClr>
                <a:schemeClr val="tx1"/>
              </a:buClr>
              <a:defRPr/>
            </a:pPr>
            <a:r>
              <a:rPr lang="tr-TR" sz="2000" kern="0" dirty="0">
                <a:solidFill>
                  <a:sysClr val="windowText" lastClr="000000"/>
                </a:solidFill>
                <a:cs typeface="Times New Roman" panose="02020603050405020304" pitchFamily="18" charset="0"/>
              </a:rPr>
              <a:t>İhale komisyonu </a:t>
            </a:r>
            <a:r>
              <a:rPr lang="tr-TR" sz="2000" b="1" kern="0" dirty="0">
                <a:solidFill>
                  <a:srgbClr val="FF0000"/>
                </a:solidFill>
                <a:cs typeface="Times New Roman" panose="02020603050405020304" pitchFamily="18" charset="0"/>
              </a:rPr>
              <a:t>en az beş </a:t>
            </a:r>
            <a:r>
              <a:rPr lang="tr-TR" sz="2000" kern="0" dirty="0">
                <a:solidFill>
                  <a:sysClr val="windowText" lastClr="000000"/>
                </a:solidFill>
                <a:cs typeface="Times New Roman" panose="02020603050405020304" pitchFamily="18" charset="0"/>
              </a:rPr>
              <a:t>ve </a:t>
            </a:r>
            <a:r>
              <a:rPr lang="tr-TR" sz="2000" b="1" kern="0" dirty="0">
                <a:solidFill>
                  <a:srgbClr val="FF0000"/>
                </a:solidFill>
                <a:cs typeface="Times New Roman" panose="02020603050405020304" pitchFamily="18" charset="0"/>
              </a:rPr>
              <a:t>tek sayıda </a:t>
            </a:r>
            <a:r>
              <a:rPr lang="tr-TR" sz="2000" kern="0" dirty="0">
                <a:solidFill>
                  <a:sysClr val="windowText" lastClr="000000"/>
                </a:solidFill>
                <a:cs typeface="Times New Roman" panose="02020603050405020304" pitchFamily="18" charset="0"/>
              </a:rPr>
              <a:t>kişiden oluşur.</a:t>
            </a:r>
          </a:p>
        </p:txBody>
      </p:sp>
      <p:pic>
        <p:nvPicPr>
          <p:cNvPr id="6" name="Resim 5">
            <a:extLst>
              <a:ext uri="{FF2B5EF4-FFF2-40B4-BE49-F238E27FC236}">
                <a16:creationId xmlns:a16="http://schemas.microsoft.com/office/drawing/2014/main" id="{FB888D45-5456-F440-AC82-F90B8F2C3D7C}"/>
              </a:ext>
            </a:extLst>
          </p:cNvPr>
          <p:cNvPicPr>
            <a:picLocks noChangeAspect="1"/>
          </p:cNvPicPr>
          <p:nvPr/>
        </p:nvPicPr>
        <p:blipFill>
          <a:blip r:embed="rId2"/>
          <a:stretch>
            <a:fillRect/>
          </a:stretch>
        </p:blipFill>
        <p:spPr>
          <a:xfrm>
            <a:off x="6117858" y="1718907"/>
            <a:ext cx="2143125" cy="2143125"/>
          </a:xfrm>
          <a:prstGeom prst="ellipse">
            <a:avLst/>
          </a:prstGeom>
          <a:ln>
            <a:noFill/>
          </a:ln>
          <a:effectLst>
            <a:softEdge rad="112500"/>
          </a:effectLst>
        </p:spPr>
      </p:pic>
      <p:pic>
        <p:nvPicPr>
          <p:cNvPr id="7" name="Resim 6">
            <a:extLst>
              <a:ext uri="{FF2B5EF4-FFF2-40B4-BE49-F238E27FC236}">
                <a16:creationId xmlns:a16="http://schemas.microsoft.com/office/drawing/2014/main" id="{8C52335E-4FDF-DF4A-9120-EC7F79B4621F}"/>
              </a:ext>
            </a:extLst>
          </p:cNvPr>
          <p:cNvPicPr>
            <a:picLocks noChangeAspect="1"/>
          </p:cNvPicPr>
          <p:nvPr/>
        </p:nvPicPr>
        <p:blipFill>
          <a:blip r:embed="rId3"/>
          <a:stretch>
            <a:fillRect/>
          </a:stretch>
        </p:blipFill>
        <p:spPr>
          <a:xfrm>
            <a:off x="2468036" y="3957226"/>
            <a:ext cx="2143125" cy="2143125"/>
          </a:xfrm>
          <a:prstGeom prst="ellipse">
            <a:avLst/>
          </a:prstGeom>
          <a:ln>
            <a:noFill/>
          </a:ln>
          <a:effectLst>
            <a:softEdge rad="112500"/>
          </a:effectLst>
        </p:spPr>
      </p:pic>
      <p:sp>
        <p:nvSpPr>
          <p:cNvPr id="3" name="Sağ Ok 2"/>
          <p:cNvSpPr/>
          <p:nvPr/>
        </p:nvSpPr>
        <p:spPr>
          <a:xfrm>
            <a:off x="4838330" y="254815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ağ Ok 7"/>
          <p:cNvSpPr/>
          <p:nvPr/>
        </p:nvSpPr>
        <p:spPr>
          <a:xfrm>
            <a:off x="4838330" y="47864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721003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586986" y="975065"/>
            <a:ext cx="8277412" cy="427647"/>
          </a:xfrm>
        </p:spPr>
        <p:txBody>
          <a:bodyPr/>
          <a:lstStyle/>
          <a:p>
            <a:r>
              <a:rPr lang="tr-TR" sz="2200" dirty="0">
                <a:solidFill>
                  <a:srgbClr val="C00300"/>
                </a:solidFill>
                <a:latin typeface="+mn-lt"/>
                <a:cs typeface="Times New Roman" panose="02020603050405020304" pitchFamily="18" charset="0"/>
              </a:rPr>
              <a:t>İhale Komisyonu</a:t>
            </a: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390218" y="1496672"/>
            <a:ext cx="8027389" cy="469048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Aft>
                <a:spcPts val="600"/>
              </a:spcAft>
              <a:buClr>
                <a:srgbClr val="C00000"/>
              </a:buClr>
              <a:buFont typeface="Wingdings" panose="05000000000000000000" pitchFamily="2" charset="2"/>
              <a:buChar char="ü"/>
              <a:defRPr/>
            </a:pPr>
            <a:r>
              <a:rPr lang="tr-TR" sz="2000" kern="0" dirty="0">
                <a:solidFill>
                  <a:sysClr val="windowText" lastClr="000000"/>
                </a:solidFill>
                <a:latin typeface="+mn-lt"/>
                <a:cs typeface="Times New Roman" panose="02020603050405020304" pitchFamily="18" charset="0"/>
              </a:rPr>
              <a:t>Üyelerden </a:t>
            </a:r>
            <a:r>
              <a:rPr lang="tr-TR" sz="2000" b="1" kern="0" dirty="0">
                <a:solidFill>
                  <a:srgbClr val="FF0000"/>
                </a:solidFill>
                <a:latin typeface="+mn-lt"/>
                <a:cs typeface="Times New Roman" panose="02020603050405020304" pitchFamily="18" charset="0"/>
              </a:rPr>
              <a:t>en az ikisi ihale konusu işin uzmanı olacaktır</a:t>
            </a:r>
            <a:r>
              <a:rPr lang="ar-SA" sz="2000" b="1" kern="0" dirty="0">
                <a:solidFill>
                  <a:srgbClr val="FF0000"/>
                </a:solidFill>
                <a:latin typeface="+mn-lt"/>
                <a:cs typeface="Times New Roman" panose="02020603050405020304" pitchFamily="18" charset="0"/>
              </a:rPr>
              <a:t>‏</a:t>
            </a:r>
            <a:r>
              <a:rPr lang="tr-TR" sz="2000" b="1" kern="0" dirty="0">
                <a:solidFill>
                  <a:srgbClr val="FF0000"/>
                </a:solidFill>
                <a:latin typeface="+mn-lt"/>
                <a:cs typeface="Times New Roman" panose="02020603050405020304" pitchFamily="18" charset="0"/>
              </a:rPr>
              <a:t>.</a:t>
            </a:r>
          </a:p>
          <a:p>
            <a:pPr marL="0" indent="0" algn="just">
              <a:lnSpc>
                <a:spcPct val="100000"/>
              </a:lnSpc>
              <a:spcAft>
                <a:spcPts val="600"/>
              </a:spcAft>
              <a:buClr>
                <a:srgbClr val="C00000"/>
              </a:buClr>
              <a:buNone/>
              <a:defRPr/>
            </a:pPr>
            <a:endParaRPr lang="tr-TR" sz="2000" kern="0" dirty="0">
              <a:solidFill>
                <a:srgbClr val="C00000"/>
              </a:solidFill>
              <a:latin typeface="+mn-lt"/>
              <a:cs typeface="Times New Roman" panose="02020603050405020304" pitchFamily="18" charset="0"/>
            </a:endParaRPr>
          </a:p>
          <a:p>
            <a:pPr algn="just">
              <a:lnSpc>
                <a:spcPct val="100000"/>
              </a:lnSpc>
              <a:spcBef>
                <a:spcPts val="0"/>
              </a:spcBef>
              <a:spcAft>
                <a:spcPts val="600"/>
              </a:spcAft>
              <a:buClr>
                <a:srgbClr val="C00000"/>
              </a:buClr>
              <a:buFont typeface="Wingdings" panose="05000000000000000000" pitchFamily="2" charset="2"/>
              <a:buChar char="ü"/>
              <a:defRPr/>
            </a:pPr>
            <a:r>
              <a:rPr lang="tr-TR" sz="2000" kern="0" dirty="0">
                <a:latin typeface="+mn-lt"/>
                <a:cs typeface="Times New Roman" panose="02020603050405020304" pitchFamily="18" charset="0"/>
              </a:rPr>
              <a:t>Bir üyenin </a:t>
            </a:r>
            <a:r>
              <a:rPr lang="tr-TR" sz="2000" b="1" kern="0" dirty="0">
                <a:solidFill>
                  <a:srgbClr val="FF0000"/>
                </a:solidFill>
                <a:latin typeface="+mn-lt"/>
                <a:cs typeface="Times New Roman" panose="02020603050405020304" pitchFamily="18" charset="0"/>
              </a:rPr>
              <a:t>muhasebe veya mali işlerden </a:t>
            </a:r>
            <a:r>
              <a:rPr lang="tr-TR" sz="2000" kern="0" dirty="0">
                <a:latin typeface="+mn-lt"/>
                <a:cs typeface="Times New Roman" panose="02020603050405020304" pitchFamily="18" charset="0"/>
              </a:rPr>
              <a:t>sorumlu personel olması </a:t>
            </a:r>
            <a:r>
              <a:rPr lang="tr-TR" sz="2000" b="1" kern="0" dirty="0">
                <a:latin typeface="+mn-lt"/>
                <a:cs typeface="Times New Roman" panose="02020603050405020304" pitchFamily="18" charset="0"/>
              </a:rPr>
              <a:t>zorunludur</a:t>
            </a:r>
            <a:r>
              <a:rPr lang="tr-TR" sz="2000" kern="0" dirty="0">
                <a:latin typeface="+mn-lt"/>
                <a:cs typeface="Times New Roman" panose="02020603050405020304" pitchFamily="18" charset="0"/>
              </a:rPr>
              <a:t>.</a:t>
            </a:r>
          </a:p>
          <a:p>
            <a:pPr marL="0" indent="0" algn="just">
              <a:lnSpc>
                <a:spcPct val="100000"/>
              </a:lnSpc>
              <a:spcBef>
                <a:spcPts val="0"/>
              </a:spcBef>
              <a:spcAft>
                <a:spcPts val="600"/>
              </a:spcAft>
              <a:buClr>
                <a:srgbClr val="C00000"/>
              </a:buClr>
              <a:buNone/>
              <a:defRPr/>
            </a:pPr>
            <a:endParaRPr lang="tr-TR" sz="2000" kern="0" dirty="0">
              <a:latin typeface="+mn-lt"/>
              <a:cs typeface="Times New Roman" panose="02020603050405020304" pitchFamily="18" charset="0"/>
            </a:endParaRPr>
          </a:p>
          <a:p>
            <a:pPr algn="just">
              <a:lnSpc>
                <a:spcPct val="100000"/>
              </a:lnSpc>
              <a:spcBef>
                <a:spcPts val="0"/>
              </a:spcBef>
              <a:spcAft>
                <a:spcPts val="600"/>
              </a:spcAft>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İhale yetkilisi, ihale komisyonunda görev alamaz.</a:t>
            </a:r>
          </a:p>
          <a:p>
            <a:pPr algn="just">
              <a:lnSpc>
                <a:spcPct val="100000"/>
              </a:lnSpc>
              <a:spcBef>
                <a:spcPts val="0"/>
              </a:spcBef>
              <a:spcAft>
                <a:spcPts val="600"/>
              </a:spcAft>
              <a:buClr>
                <a:srgbClr val="C00000"/>
              </a:buClr>
              <a:buFont typeface="Wingdings" panose="05000000000000000000" pitchFamily="2" charset="2"/>
              <a:buChar char="ü"/>
              <a:defRPr/>
            </a:pPr>
            <a:endParaRPr lang="tr-TR" sz="2000" kern="0" dirty="0">
              <a:latin typeface="+mn-lt"/>
              <a:cs typeface="Times New Roman" panose="02020603050405020304" pitchFamily="18" charset="0"/>
            </a:endParaRPr>
          </a:p>
          <a:p>
            <a:pPr algn="just">
              <a:lnSpc>
                <a:spcPct val="100000"/>
              </a:lnSpc>
              <a:spcBef>
                <a:spcPts val="0"/>
              </a:spcBef>
              <a:spcAft>
                <a:spcPts val="600"/>
              </a:spcAft>
              <a:buClr>
                <a:srgbClr val="C00000"/>
              </a:buClr>
              <a:buFont typeface="Wingdings" panose="05000000000000000000" pitchFamily="2" charset="2"/>
              <a:buChar char="ü"/>
            </a:pPr>
            <a:r>
              <a:rPr lang="tr-TR" altLang="tr-TR" sz="2000" dirty="0">
                <a:latin typeface="+mn-lt"/>
                <a:cs typeface="Times New Roman" panose="02020603050405020304" pitchFamily="18" charset="0"/>
              </a:rPr>
              <a:t>Yeterli sayıda veya nitelikte personel yoksa </a:t>
            </a:r>
            <a:r>
              <a:rPr lang="tr-TR" altLang="tr-TR" sz="2000" b="1" kern="0" dirty="0">
                <a:solidFill>
                  <a:srgbClr val="FF0000"/>
                </a:solidFill>
                <a:latin typeface="+mn-lt"/>
                <a:cs typeface="Times New Roman" panose="02020603050405020304" pitchFamily="18" charset="0"/>
              </a:rPr>
              <a:t>Kanun kapsamındaki idarelerden komisyona üye alınabilir.</a:t>
            </a:r>
          </a:p>
          <a:p>
            <a:pPr algn="just">
              <a:lnSpc>
                <a:spcPct val="100000"/>
              </a:lnSpc>
              <a:spcBef>
                <a:spcPts val="0"/>
              </a:spcBef>
              <a:spcAft>
                <a:spcPts val="600"/>
              </a:spcAft>
              <a:buClr>
                <a:srgbClr val="C00000"/>
              </a:buClr>
              <a:buFont typeface="Wingdings" panose="05000000000000000000" pitchFamily="2" charset="2"/>
              <a:buChar char="ü"/>
            </a:pPr>
            <a:endParaRPr lang="tr-TR" altLang="tr-TR" sz="2000" b="1" dirty="0">
              <a:solidFill>
                <a:srgbClr val="C00000"/>
              </a:solidFill>
              <a:latin typeface="+mn-lt"/>
              <a:cs typeface="Times New Roman" panose="02020603050405020304" pitchFamily="18" charset="0"/>
            </a:endParaRPr>
          </a:p>
          <a:p>
            <a:pPr algn="just">
              <a:lnSpc>
                <a:spcPct val="100000"/>
              </a:lnSpc>
              <a:spcBef>
                <a:spcPts val="0"/>
              </a:spcBef>
              <a:spcAft>
                <a:spcPts val="600"/>
              </a:spcAft>
              <a:buClr>
                <a:srgbClr val="C00000"/>
              </a:buClr>
              <a:buFont typeface="Wingdings" panose="05000000000000000000" pitchFamily="2" charset="2"/>
              <a:buChar char="ü"/>
            </a:pPr>
            <a:r>
              <a:rPr lang="tr-TR" altLang="tr-TR" sz="2000" dirty="0">
                <a:latin typeface="+mn-lt"/>
                <a:cs typeface="Times New Roman" panose="02020603050405020304" pitchFamily="18" charset="0"/>
              </a:rPr>
              <a:t>Komisyon eksiksiz olarak toplanır ve kararlar çoğunlukla alınır. Üyeler kararlarda </a:t>
            </a:r>
            <a:r>
              <a:rPr lang="tr-TR" altLang="tr-TR" sz="2000" b="1" kern="0" dirty="0">
                <a:solidFill>
                  <a:srgbClr val="FF0000"/>
                </a:solidFill>
                <a:latin typeface="+mn-lt"/>
                <a:cs typeface="Times New Roman" panose="02020603050405020304" pitchFamily="18" charset="0"/>
              </a:rPr>
              <a:t>çekimser kalamaz (eksik üye ile karar alınamaz)</a:t>
            </a:r>
            <a:r>
              <a:rPr lang="ar-SA" altLang="tr-TR" sz="2000" b="1" kern="0" dirty="0">
                <a:solidFill>
                  <a:srgbClr val="FF0000"/>
                </a:solidFill>
                <a:latin typeface="+mn-lt"/>
                <a:cs typeface="Times New Roman" panose="02020603050405020304" pitchFamily="18" charset="0"/>
              </a:rPr>
              <a:t>‏</a:t>
            </a:r>
            <a:r>
              <a:rPr lang="tr-TR" altLang="tr-TR" sz="2000" b="1" kern="0" dirty="0">
                <a:solidFill>
                  <a:srgbClr val="FF0000"/>
                </a:solidFill>
                <a:latin typeface="+mn-lt"/>
                <a:cs typeface="Times New Roman" panose="02020603050405020304" pitchFamily="18" charset="0"/>
              </a:rPr>
              <a:t>.</a:t>
            </a:r>
          </a:p>
          <a:p>
            <a:pPr marL="0" indent="0" algn="just">
              <a:lnSpc>
                <a:spcPct val="150000"/>
              </a:lnSpc>
              <a:spcBef>
                <a:spcPts val="0"/>
              </a:spcBef>
              <a:spcAft>
                <a:spcPts val="1200"/>
              </a:spcAft>
              <a:buClr>
                <a:srgbClr val="C00000"/>
              </a:buClr>
              <a:buNone/>
              <a:defRPr/>
            </a:pPr>
            <a:endParaRPr lang="tr-TR" sz="2000" kern="0" dirty="0">
              <a:latin typeface="+mn-lt"/>
              <a:cs typeface="Times New Roman" panose="02020603050405020304" pitchFamily="18" charset="0"/>
            </a:endParaRPr>
          </a:p>
        </p:txBody>
      </p:sp>
    </p:spTree>
    <p:extLst>
      <p:ext uri="{BB962C8B-B14F-4D97-AF65-F5344CB8AC3E}">
        <p14:creationId xmlns:p14="http://schemas.microsoft.com/office/powerpoint/2010/main" val="392571069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2093205"/>
            <a:ext cx="7726568" cy="3305060"/>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rPr>
              <a:t>E-teklifler istekliler tarafından Elektronik Kamu Alımları Platformu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üzerinden, yalnızca teklif mektubu ve ekleri doldurularak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hazırlandıktan sonra e-imza ile imzalanarak ihale tarih ve saatine </a:t>
            </a:r>
            <a:br>
              <a:rPr lang="tr-TR" b="0" dirty="0">
                <a:solidFill>
                  <a:schemeClr val="tx1"/>
                </a:solidFill>
                <a:latin typeface="+mn-lt"/>
                <a:ea typeface="+mn-ea"/>
              </a:rPr>
            </a:br>
            <a:br>
              <a:rPr lang="tr-TR" b="0" dirty="0">
                <a:solidFill>
                  <a:schemeClr val="tx1"/>
                </a:solidFill>
                <a:latin typeface="+mn-lt"/>
                <a:ea typeface="+mn-ea"/>
              </a:rPr>
            </a:br>
            <a:r>
              <a:rPr lang="tr-TR" b="0" dirty="0">
                <a:solidFill>
                  <a:schemeClr val="tx1"/>
                </a:solidFill>
                <a:latin typeface="+mn-lt"/>
                <a:ea typeface="+mn-ea"/>
              </a:rPr>
              <a:t>kadar istekliler tarafından gönderilir. </a:t>
            </a:r>
          </a:p>
        </p:txBody>
      </p:sp>
      <p:graphicFrame>
        <p:nvGraphicFramePr>
          <p:cNvPr id="3" name="Tablo 2"/>
          <p:cNvGraphicFramePr>
            <a:graphicFrameLocks noGrp="1"/>
          </p:cNvGraphicFramePr>
          <p:nvPr>
            <p:extLst>
              <p:ext uri="{D42A27DB-BD31-4B8C-83A1-F6EECF244321}">
                <p14:modId xmlns:p14="http://schemas.microsoft.com/office/powerpoint/2010/main" val="1244947698"/>
              </p:ext>
            </p:extLst>
          </p:nvPr>
        </p:nvGraphicFramePr>
        <p:xfrm>
          <a:off x="866588" y="1333041"/>
          <a:ext cx="7726569" cy="516860"/>
        </p:xfrm>
        <a:graphic>
          <a:graphicData uri="http://schemas.openxmlformats.org/drawingml/2006/table">
            <a:tbl>
              <a:tblPr/>
              <a:tblGrid>
                <a:gridCol w="692574">
                  <a:extLst>
                    <a:ext uri="{9D8B030D-6E8A-4147-A177-3AD203B41FA5}">
                      <a16:colId xmlns:a16="http://schemas.microsoft.com/office/drawing/2014/main" val="148774824"/>
                    </a:ext>
                  </a:extLst>
                </a:gridCol>
                <a:gridCol w="7033995">
                  <a:extLst>
                    <a:ext uri="{9D8B030D-6E8A-4147-A177-3AD203B41FA5}">
                      <a16:colId xmlns:a16="http://schemas.microsoft.com/office/drawing/2014/main" val="73649050"/>
                    </a:ext>
                  </a:extLst>
                </a:gridCol>
              </a:tblGrid>
              <a:tr h="51686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9</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Tekliflerin Sunulması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559634074"/>
                  </a:ext>
                </a:extLst>
              </a:tr>
            </a:tbl>
          </a:graphicData>
        </a:graphic>
      </p:graphicFrame>
    </p:spTree>
    <p:extLst>
      <p:ext uri="{BB962C8B-B14F-4D97-AF65-F5344CB8AC3E}">
        <p14:creationId xmlns:p14="http://schemas.microsoft.com/office/powerpoint/2010/main" val="121626171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550394" y="847057"/>
            <a:ext cx="8277412" cy="427647"/>
          </a:xfrm>
        </p:spPr>
        <p:txBody>
          <a:bodyPr>
            <a:normAutofit/>
          </a:bodyPr>
          <a:lstStyle/>
          <a:p>
            <a:r>
              <a:rPr lang="tr-TR" altLang="tr-TR" sz="2200" dirty="0">
                <a:solidFill>
                  <a:srgbClr val="C00000"/>
                </a:solidFill>
                <a:latin typeface="+mn-lt"/>
                <a:cs typeface="Times New Roman" panose="02020603050405020304" pitchFamily="18" charset="0"/>
              </a:rPr>
              <a:t>Tekliflerin Hazırlanması Sunulması (e- ihale)</a:t>
            </a:r>
            <a:endParaRPr lang="tr-TR" sz="2200" dirty="0">
              <a:solidFill>
                <a:srgbClr val="C00000"/>
              </a:solidFill>
              <a:latin typeface="+mn-lt"/>
              <a:cs typeface="Times New Roman" panose="02020603050405020304" pitchFamily="18" charset="0"/>
            </a:endParaRPr>
          </a:p>
        </p:txBody>
      </p:sp>
      <p:sp>
        <p:nvSpPr>
          <p:cNvPr id="7" name="İçerik Yer Tutucusu 6">
            <a:extLst>
              <a:ext uri="{FF2B5EF4-FFF2-40B4-BE49-F238E27FC236}">
                <a16:creationId xmlns:a16="http://schemas.microsoft.com/office/drawing/2014/main" id="{9C504D97-96DA-4E44-847B-F2352F347F5D}"/>
              </a:ext>
            </a:extLst>
          </p:cNvPr>
          <p:cNvSpPr txBox="1">
            <a:spLocks/>
          </p:cNvSpPr>
          <p:nvPr/>
        </p:nvSpPr>
        <p:spPr>
          <a:xfrm>
            <a:off x="381740" y="1473693"/>
            <a:ext cx="8114190" cy="4767309"/>
          </a:xfrm>
          <a:prstGeom prst="rect">
            <a:avLst/>
          </a:prstGeom>
          <a:solidFill>
            <a:schemeClr val="bg1"/>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buClr>
                <a:srgbClr val="FF0000"/>
              </a:buClr>
              <a:buFont typeface="Wingdings" panose="05000000000000000000" pitchFamily="2" charset="2"/>
              <a:buChar char="ü"/>
            </a:pPr>
            <a:r>
              <a:rPr lang="tr-TR" sz="2000" dirty="0">
                <a:latin typeface="+mn-lt"/>
                <a:ea typeface="Verdana" panose="020B0604030504040204" pitchFamily="34" charset="0"/>
                <a:cs typeface="Times New Roman" panose="02020603050405020304" pitchFamily="18" charset="0"/>
              </a:rPr>
              <a:t>e-teklifler, istekliler tarafından EKAP üzerinden hazırlandıktan sonra e-imza ile imzalanarak ihale tarih ve saatine kadar EKAP üzerinden gönderilir.</a:t>
            </a:r>
          </a:p>
          <a:p>
            <a:pPr marL="0" indent="0" algn="just">
              <a:lnSpc>
                <a:spcPct val="100000"/>
              </a:lnSpc>
              <a:spcBef>
                <a:spcPts val="0"/>
              </a:spcBef>
              <a:buClr>
                <a:srgbClr val="FF0000"/>
              </a:buClr>
              <a:buNone/>
            </a:pPr>
            <a:endParaRPr lang="tr-TR" sz="2000" dirty="0">
              <a:latin typeface="+mn-lt"/>
              <a:ea typeface="Verdana" panose="020B0604030504040204" pitchFamily="34" charset="0"/>
              <a:cs typeface="Times New Roman" panose="02020603050405020304" pitchFamily="18" charset="0"/>
            </a:endParaRPr>
          </a:p>
          <a:p>
            <a:pPr algn="just">
              <a:lnSpc>
                <a:spcPct val="100000"/>
              </a:lnSpc>
              <a:spcBef>
                <a:spcPts val="0"/>
              </a:spcBef>
              <a:buClr>
                <a:srgbClr val="FF0000"/>
              </a:buClr>
              <a:buFont typeface="Wingdings" panose="05000000000000000000" pitchFamily="2" charset="2"/>
              <a:buChar char="ü"/>
            </a:pPr>
            <a:r>
              <a:rPr lang="tr-TR" sz="2000" dirty="0">
                <a:latin typeface="+mn-lt"/>
                <a:ea typeface="Verdana" panose="020B0604030504040204" pitchFamily="34" charset="0"/>
                <a:cs typeface="Times New Roman" panose="02020603050405020304" pitchFamily="18" charset="0"/>
              </a:rPr>
              <a:t>Yeterlik bilgileri tablosunda ihaleye katılabilmek için gereken belgeler ve yeterlik kriterleri için ayrı satırlar açılmış olup, istekliye ait hangi belgeler esas alınarak ihaleye katılım sağlanmış ise o belgelere ilişkin </a:t>
            </a:r>
            <a:r>
              <a:rPr lang="tr-TR" sz="2000" b="1" dirty="0">
                <a:solidFill>
                  <a:srgbClr val="FF0000"/>
                </a:solidFill>
                <a:latin typeface="+mn-lt"/>
                <a:ea typeface="Verdana" panose="020B0604030504040204" pitchFamily="34" charset="0"/>
                <a:cs typeface="Times New Roman" panose="02020603050405020304" pitchFamily="18" charset="0"/>
              </a:rPr>
              <a:t>tarih, sayı, yevmiye numarası</a:t>
            </a:r>
            <a:r>
              <a:rPr lang="tr-TR" sz="2000" dirty="0">
                <a:solidFill>
                  <a:srgbClr val="FF0000"/>
                </a:solidFill>
                <a:latin typeface="+mn-lt"/>
                <a:ea typeface="Verdana" panose="020B0604030504040204" pitchFamily="34" charset="0"/>
                <a:cs typeface="Times New Roman" panose="02020603050405020304" pitchFamily="18" charset="0"/>
              </a:rPr>
              <a:t> </a:t>
            </a:r>
            <a:r>
              <a:rPr lang="tr-TR" sz="2000" dirty="0">
                <a:latin typeface="+mn-lt"/>
                <a:ea typeface="Verdana" panose="020B0604030504040204" pitchFamily="34" charset="0"/>
                <a:cs typeface="Times New Roman" panose="02020603050405020304" pitchFamily="18" charset="0"/>
              </a:rPr>
              <a:t>gibi bilgiler </a:t>
            </a:r>
            <a:r>
              <a:rPr lang="tr-TR" sz="2000" b="1" dirty="0">
                <a:solidFill>
                  <a:srgbClr val="FF0000"/>
                </a:solidFill>
                <a:latin typeface="+mn-lt"/>
                <a:ea typeface="Verdana" panose="020B0604030504040204" pitchFamily="34" charset="0"/>
                <a:cs typeface="Times New Roman" panose="02020603050405020304" pitchFamily="18" charset="0"/>
              </a:rPr>
              <a:t>eksiksiz olarak açık ve anlaşılır bir şekilde </a:t>
            </a:r>
            <a:r>
              <a:rPr lang="tr-TR" sz="2000" dirty="0">
                <a:latin typeface="+mn-lt"/>
                <a:ea typeface="Verdana" panose="020B0604030504040204" pitchFamily="34" charset="0"/>
                <a:cs typeface="Times New Roman" panose="02020603050405020304" pitchFamily="18" charset="0"/>
              </a:rPr>
              <a:t>belirtilmek suretiyle standart formalara uygun şekilde doldurulacaktır. </a:t>
            </a:r>
          </a:p>
          <a:p>
            <a:pPr algn="just">
              <a:lnSpc>
                <a:spcPct val="100000"/>
              </a:lnSpc>
              <a:spcBef>
                <a:spcPts val="0"/>
              </a:spcBef>
              <a:buClr>
                <a:srgbClr val="FF0000"/>
              </a:buClr>
              <a:buFont typeface="Wingdings" panose="05000000000000000000" pitchFamily="2" charset="2"/>
              <a:buChar char="ü"/>
            </a:pPr>
            <a:endParaRPr lang="tr-TR" sz="2000" dirty="0">
              <a:latin typeface="+mn-lt"/>
              <a:ea typeface="Verdana" panose="020B0604030504040204" pitchFamily="34" charset="0"/>
              <a:cs typeface="Times New Roman" panose="02020603050405020304" pitchFamily="18" charset="0"/>
            </a:endParaRPr>
          </a:p>
          <a:p>
            <a:pPr algn="just">
              <a:lnSpc>
                <a:spcPct val="100000"/>
              </a:lnSpc>
              <a:spcBef>
                <a:spcPts val="0"/>
              </a:spcBef>
              <a:buClr>
                <a:srgbClr val="FF0000"/>
              </a:buClr>
              <a:buFont typeface="Wingdings" panose="05000000000000000000" pitchFamily="2" charset="2"/>
              <a:buChar char="ü"/>
            </a:pPr>
            <a:r>
              <a:rPr lang="tr-TR" sz="2000" dirty="0">
                <a:latin typeface="+mn-lt"/>
                <a:ea typeface="Verdana" panose="020B0604030504040204" pitchFamily="34" charset="0"/>
                <a:cs typeface="Times New Roman" panose="02020603050405020304" pitchFamily="18" charset="0"/>
              </a:rPr>
              <a:t>İdarece talep edilmesi durumunda istekliler tarafından, e-teklifleri kapsamında beyan edilen bilgi ve belgelerden, EKAP veya diğer kamu kurum ve kuruluşları ile kamu kurumu niteliğindeki meslek kuruluşlarının internet sayfası üzerinden sorgulanarak teyit edilemeyenler ekleri ile birlikte, belgelerin sunuluş şekline uygun olarak süresi içerisinde sunulmak zorundadır. </a:t>
            </a:r>
            <a:endParaRPr lang="tr-TR" altLang="tr-TR" sz="2000" dirty="0">
              <a:latin typeface="+mn-lt"/>
              <a:ea typeface="Verdana" panose="020B0604030504040204" pitchFamily="34" charset="0"/>
              <a:cs typeface="Times New Roman" panose="02020603050405020304" pitchFamily="18" charset="0"/>
            </a:endParaRPr>
          </a:p>
          <a:p>
            <a:pPr marL="0" indent="0"/>
            <a:endParaRPr lang="tr-TR" altLang="tr-TR" sz="1800" dirty="0">
              <a:latin typeface="Times New Roman" panose="02020603050405020304" pitchFamily="18" charset="0"/>
              <a:cs typeface="Times New Roman" panose="02020603050405020304" pitchFamily="18" charset="0"/>
            </a:endParaRPr>
          </a:p>
          <a:p>
            <a:pPr marL="0" indent="0"/>
            <a:endParaRPr lang="tr-TR" alt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0508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866588" y="1251776"/>
            <a:ext cx="8277412" cy="427647"/>
          </a:xfrm>
        </p:spPr>
        <p:txBody>
          <a:bodyPr>
            <a:normAutofit/>
          </a:bodyPr>
          <a:lstStyle/>
          <a:p>
            <a:r>
              <a:rPr lang="tr-TR" altLang="tr-TR" sz="2200" dirty="0">
                <a:solidFill>
                  <a:srgbClr val="C00000"/>
                </a:solidFill>
                <a:cs typeface="Times New Roman" panose="02020603050405020304" pitchFamily="18" charset="0"/>
              </a:rPr>
              <a:t>İhalenin Karara Bağlanması ve Onaylanması</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743534" y="2352582"/>
            <a:ext cx="7557087" cy="31249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000" b="1" dirty="0">
                <a:solidFill>
                  <a:srgbClr val="FF0000"/>
                </a:solidFill>
                <a:latin typeface="+mn-lt"/>
                <a:ea typeface="Verdana" panose="020B0604030504040204" pitchFamily="34" charset="0"/>
                <a:cs typeface="Times New Roman" panose="02020603050405020304" pitchFamily="18" charset="0"/>
              </a:rPr>
              <a:t>İhale ekonomik açıdan en avantajlı teklifi veren isteklinin üzerinde bırakılır.</a:t>
            </a:r>
          </a:p>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İdare, ihale üzerinde kalan istekli ile varsa ekonomik açıdan en avantajlı ikinci teklif sahibi isteklinin ihalelere katılmaktan </a:t>
            </a:r>
            <a:r>
              <a:rPr lang="tr-TR" altLang="tr-TR" sz="2000" b="1" dirty="0">
                <a:solidFill>
                  <a:srgbClr val="FF0000"/>
                </a:solidFill>
                <a:latin typeface="+mn-lt"/>
                <a:ea typeface="Verdana" panose="020B0604030504040204" pitchFamily="34" charset="0"/>
                <a:cs typeface="Times New Roman" panose="02020603050405020304" pitchFamily="18" charset="0"/>
              </a:rPr>
              <a:t>yasaklılık teyidini</a:t>
            </a:r>
            <a:r>
              <a:rPr lang="tr-TR" altLang="tr-TR" sz="2000" dirty="0">
                <a:latin typeface="+mn-lt"/>
                <a:ea typeface="Verdana" panose="020B0604030504040204" pitchFamily="34" charset="0"/>
                <a:cs typeface="Times New Roman" panose="02020603050405020304" pitchFamily="18" charset="0"/>
              </a:rPr>
              <a:t> Kurumdan yapar.</a:t>
            </a:r>
          </a:p>
        </p:txBody>
      </p:sp>
    </p:spTree>
    <p:extLst>
      <p:ext uri="{BB962C8B-B14F-4D97-AF65-F5344CB8AC3E}">
        <p14:creationId xmlns:p14="http://schemas.microsoft.com/office/powerpoint/2010/main" val="420194693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1432193"/>
            <a:ext cx="7737584" cy="5012674"/>
          </a:xfrm>
        </p:spPr>
        <p:txBody>
          <a:bodyPr/>
          <a:lstStyle/>
          <a:p>
            <a:pPr marL="285750" indent="-285750">
              <a:buClr>
                <a:srgbClr val="FF0000"/>
              </a:buClr>
              <a:buFont typeface="Wingdings" panose="05000000000000000000" pitchFamily="2" charset="2"/>
              <a:buChar char="ü"/>
            </a:pPr>
            <a:r>
              <a:rPr lang="tr-TR" sz="1800" b="0" dirty="0">
                <a:solidFill>
                  <a:schemeClr val="tx1"/>
                </a:solidFill>
                <a:latin typeface="+mn-lt"/>
                <a:ea typeface="+mn-ea"/>
              </a:rPr>
              <a:t>İhale komisyonu belirleyeceği bir tarih ve saatte toplanır ve Elektronik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Kamu Alımları Platformu üzerinde tekliflerin değerlendirilmesine başlanır.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Teklif değerlendirme işlemleri birden fazla oturumda yapılabilir. Her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oturum kapatılmadan önce bilgiler Elektronik Kamu Alımları Platformuna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kaydedilir ve düzenlenen tutanakların bir çıktısı alınarak ihale komisyonu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üyeleri tarafından imzalanır. İhale Komisyonu teklif edilen fiyata, geçici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teminata ve yeterlilik bilgisi tablosunda beyan edilen bilgilerden eksiksiz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olanları ve yaklaşık maliyet tutarı dikkate alınarak birinci avantajlı teklif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sahibi ve ikinci avantajlı sahibi belirlenir. Komisyon kararı yazılarak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komisyon üyeleri ve ihale yetkilisine imzaya sunulur.</a:t>
            </a:r>
            <a:br>
              <a:rPr lang="tr-TR" dirty="0"/>
            </a:br>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2357673367"/>
              </p:ext>
            </p:extLst>
          </p:nvPr>
        </p:nvGraphicFramePr>
        <p:xfrm>
          <a:off x="866587" y="877977"/>
          <a:ext cx="7737585" cy="396212"/>
        </p:xfrm>
        <a:graphic>
          <a:graphicData uri="http://schemas.openxmlformats.org/drawingml/2006/table">
            <a:tbl>
              <a:tblPr/>
              <a:tblGrid>
                <a:gridCol w="693562">
                  <a:extLst>
                    <a:ext uri="{9D8B030D-6E8A-4147-A177-3AD203B41FA5}">
                      <a16:colId xmlns:a16="http://schemas.microsoft.com/office/drawing/2014/main" val="91278409"/>
                    </a:ext>
                  </a:extLst>
                </a:gridCol>
                <a:gridCol w="7044023">
                  <a:extLst>
                    <a:ext uri="{9D8B030D-6E8A-4147-A177-3AD203B41FA5}">
                      <a16:colId xmlns:a16="http://schemas.microsoft.com/office/drawing/2014/main" val="1943019684"/>
                    </a:ext>
                  </a:extLst>
                </a:gridCol>
              </a:tblGrid>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10</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Tekliflerin Değerlendirilmesi ve İhalenin Karara Bağlanması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871550821"/>
                  </a:ext>
                </a:extLst>
              </a:tr>
            </a:tbl>
          </a:graphicData>
        </a:graphic>
      </p:graphicFrame>
    </p:spTree>
    <p:extLst>
      <p:ext uri="{BB962C8B-B14F-4D97-AF65-F5344CB8AC3E}">
        <p14:creationId xmlns:p14="http://schemas.microsoft.com/office/powerpoint/2010/main" val="387122934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644397" y="993179"/>
            <a:ext cx="8277412" cy="427647"/>
          </a:xfrm>
        </p:spPr>
        <p:txBody>
          <a:bodyPr>
            <a:normAutofit/>
          </a:bodyPr>
          <a:lstStyle/>
          <a:p>
            <a:r>
              <a:rPr lang="tr-TR" altLang="tr-TR" sz="2200" dirty="0">
                <a:solidFill>
                  <a:srgbClr val="C00000"/>
                </a:solidFill>
                <a:latin typeface="+mn-lt"/>
                <a:cs typeface="Times New Roman" panose="02020603050405020304" pitchFamily="18" charset="0"/>
              </a:rPr>
              <a:t>Tekliflerin Alınması ve Açılması </a:t>
            </a:r>
            <a:endParaRPr lang="tr-TR" sz="2200" dirty="0">
              <a:solidFill>
                <a:srgbClr val="C00000"/>
              </a:solidFill>
              <a:latin typeface="+mn-lt"/>
              <a:cs typeface="Times New Roman" panose="02020603050405020304" pitchFamily="18" charset="0"/>
            </a:endParaRPr>
          </a:p>
        </p:txBody>
      </p:sp>
      <p:graphicFrame>
        <p:nvGraphicFramePr>
          <p:cNvPr id="5" name="İçerik Yer Tutucusu 1">
            <a:extLst>
              <a:ext uri="{FF2B5EF4-FFF2-40B4-BE49-F238E27FC236}">
                <a16:creationId xmlns:a16="http://schemas.microsoft.com/office/drawing/2014/main" id="{FAB3E787-EDD1-9A45-B5A6-B23C441C84CF}"/>
              </a:ext>
            </a:extLst>
          </p:cNvPr>
          <p:cNvGraphicFramePr>
            <a:graphicFrameLocks/>
          </p:cNvGraphicFramePr>
          <p:nvPr>
            <p:extLst>
              <p:ext uri="{D42A27DB-BD31-4B8C-83A1-F6EECF244321}">
                <p14:modId xmlns:p14="http://schemas.microsoft.com/office/powerpoint/2010/main" val="1575703470"/>
              </p:ext>
            </p:extLst>
          </p:nvPr>
        </p:nvGraphicFramePr>
        <p:xfrm>
          <a:off x="150920" y="1326823"/>
          <a:ext cx="8770889" cy="5002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23719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idx="4294967295"/>
          </p:nvPr>
        </p:nvSpPr>
        <p:spPr>
          <a:xfrm>
            <a:off x="866588" y="975009"/>
            <a:ext cx="8277412" cy="427647"/>
          </a:xfrm>
          <a:prstGeom prst="rect">
            <a:avLst/>
          </a:prstGeom>
        </p:spPr>
        <p:txBody>
          <a:bodyPr/>
          <a:lstStyle/>
          <a:p>
            <a:pPr lvl="0" algn="l">
              <a:spcBef>
                <a:spcPct val="20000"/>
              </a:spcBef>
            </a:pPr>
            <a:r>
              <a:rPr lang="tr-TR" altLang="tr-TR" sz="1800" dirty="0">
                <a:solidFill>
                  <a:srgbClr val="C00000"/>
                </a:solidFill>
                <a:latin typeface="Times New Roman" panose="02020603050405020304" pitchFamily="18" charset="0"/>
                <a:cs typeface="Times New Roman" panose="02020603050405020304" pitchFamily="18" charset="0"/>
              </a:rPr>
              <a:t> </a:t>
            </a:r>
            <a:r>
              <a:rPr lang="tr-TR" altLang="tr-TR" dirty="0">
                <a:solidFill>
                  <a:srgbClr val="C00000"/>
                </a:solidFill>
                <a:latin typeface="+mn-lt"/>
                <a:cs typeface="Times New Roman" panose="02020603050405020304" pitchFamily="18" charset="0"/>
              </a:rPr>
              <a:t>4734 Sayılı Kanunun Kapsamı</a:t>
            </a:r>
            <a:endParaRPr lang="tr-TR" dirty="0">
              <a:solidFill>
                <a:srgbClr val="C00000"/>
              </a:solidFill>
              <a:latin typeface="+mn-lt"/>
              <a:cs typeface="Times New Roman" panose="02020603050405020304" pitchFamily="18" charset="0"/>
            </a:endParaRPr>
          </a:p>
        </p:txBody>
      </p:sp>
      <p:graphicFrame>
        <p:nvGraphicFramePr>
          <p:cNvPr id="5" name="5 Diyagram">
            <a:extLst>
              <a:ext uri="{FF2B5EF4-FFF2-40B4-BE49-F238E27FC236}">
                <a16:creationId xmlns:a16="http://schemas.microsoft.com/office/drawing/2014/main" id="{2C519CB8-5D5E-3045-AD3B-54C01EAC4094}"/>
              </a:ext>
            </a:extLst>
          </p:cNvPr>
          <p:cNvGraphicFramePr/>
          <p:nvPr>
            <p:extLst>
              <p:ext uri="{D42A27DB-BD31-4B8C-83A1-F6EECF244321}">
                <p14:modId xmlns:p14="http://schemas.microsoft.com/office/powerpoint/2010/main" val="2414202541"/>
              </p:ext>
            </p:extLst>
          </p:nvPr>
        </p:nvGraphicFramePr>
        <p:xfrm>
          <a:off x="993756" y="1700613"/>
          <a:ext cx="3039859" cy="2709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9 Düz Ok Bağlayıcısı">
            <a:extLst>
              <a:ext uri="{FF2B5EF4-FFF2-40B4-BE49-F238E27FC236}">
                <a16:creationId xmlns:a16="http://schemas.microsoft.com/office/drawing/2014/main" id="{896BE698-1973-AB49-9D28-2E9D8EE34522}"/>
              </a:ext>
            </a:extLst>
          </p:cNvPr>
          <p:cNvCxnSpPr/>
          <p:nvPr/>
        </p:nvCxnSpPr>
        <p:spPr>
          <a:xfrm>
            <a:off x="4497068" y="2069682"/>
            <a:ext cx="578522" cy="557332"/>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11 Düz Ok Bağlayıcısı">
            <a:extLst>
              <a:ext uri="{FF2B5EF4-FFF2-40B4-BE49-F238E27FC236}">
                <a16:creationId xmlns:a16="http://schemas.microsoft.com/office/drawing/2014/main" id="{DF2FC27B-3462-5142-A1A6-3881CF6DBDA4}"/>
              </a:ext>
            </a:extLst>
          </p:cNvPr>
          <p:cNvCxnSpPr/>
          <p:nvPr/>
        </p:nvCxnSpPr>
        <p:spPr>
          <a:xfrm flipV="1">
            <a:off x="4358174" y="3537781"/>
            <a:ext cx="717416" cy="466711"/>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13 Düz Ok Bağlayıcısı">
            <a:extLst>
              <a:ext uri="{FF2B5EF4-FFF2-40B4-BE49-F238E27FC236}">
                <a16:creationId xmlns:a16="http://schemas.microsoft.com/office/drawing/2014/main" id="{8EEC7954-A4D9-9A49-8969-145ECC28668D}"/>
              </a:ext>
            </a:extLst>
          </p:cNvPr>
          <p:cNvCxnSpPr/>
          <p:nvPr/>
        </p:nvCxnSpPr>
        <p:spPr>
          <a:xfrm>
            <a:off x="4482009" y="3055360"/>
            <a:ext cx="534026" cy="1319"/>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9" name="Grup 8">
            <a:extLst>
              <a:ext uri="{FF2B5EF4-FFF2-40B4-BE49-F238E27FC236}">
                <a16:creationId xmlns:a16="http://schemas.microsoft.com/office/drawing/2014/main" id="{935AC583-9CE2-F444-B3F0-7CBB33D94D16}"/>
              </a:ext>
            </a:extLst>
          </p:cNvPr>
          <p:cNvGrpSpPr/>
          <p:nvPr/>
        </p:nvGrpSpPr>
        <p:grpSpPr>
          <a:xfrm>
            <a:off x="5171973" y="2360561"/>
            <a:ext cx="3785179" cy="1392235"/>
            <a:chOff x="0" y="1586168"/>
            <a:chExt cx="3643338" cy="2319525"/>
          </a:xfrm>
          <a:solidFill>
            <a:srgbClr val="0070C0"/>
          </a:solidFill>
        </p:grpSpPr>
        <p:sp>
          <p:nvSpPr>
            <p:cNvPr id="10" name="Yuvarlatılmış Dikdörtgen 9">
              <a:extLst>
                <a:ext uri="{FF2B5EF4-FFF2-40B4-BE49-F238E27FC236}">
                  <a16:creationId xmlns:a16="http://schemas.microsoft.com/office/drawing/2014/main" id="{2ED24E88-1C40-5F48-8663-8DEA09788F0B}"/>
                </a:ext>
              </a:extLst>
            </p:cNvPr>
            <p:cNvSpPr/>
            <p:nvPr/>
          </p:nvSpPr>
          <p:spPr>
            <a:xfrm>
              <a:off x="0" y="1586168"/>
              <a:ext cx="3643338" cy="2319525"/>
            </a:xfrm>
            <a:prstGeom prst="roundRect">
              <a:avLst/>
            </a:prstGeom>
            <a:solidFill>
              <a:srgbClr val="002060"/>
            </a:solidFill>
          </p:spPr>
          <p:style>
            <a:lnRef idx="2">
              <a:schemeClr val="lt1">
                <a:hueOff val="0"/>
                <a:satOff val="0"/>
                <a:lumOff val="0"/>
                <a:alphaOff val="0"/>
              </a:schemeClr>
            </a:lnRef>
            <a:fillRef idx="1">
              <a:scrgbClr r="0" g="0" b="0"/>
            </a:fillRef>
            <a:effectRef idx="0">
              <a:schemeClr val="accent3">
                <a:shade val="50000"/>
                <a:hueOff val="0"/>
                <a:satOff val="0"/>
                <a:lumOff val="0"/>
                <a:alphaOff val="0"/>
              </a:schemeClr>
            </a:effectRef>
            <a:fontRef idx="minor">
              <a:schemeClr val="lt1"/>
            </a:fontRef>
          </p:style>
        </p:sp>
        <p:sp>
          <p:nvSpPr>
            <p:cNvPr id="11" name="Yuvarlatılmış Dikdörtgen 4">
              <a:extLst>
                <a:ext uri="{FF2B5EF4-FFF2-40B4-BE49-F238E27FC236}">
                  <a16:creationId xmlns:a16="http://schemas.microsoft.com/office/drawing/2014/main" id="{B3E88F78-B0A2-0D47-BC98-71ACE79508CE}"/>
                </a:ext>
              </a:extLst>
            </p:cNvPr>
            <p:cNvSpPr txBox="1"/>
            <p:nvPr/>
          </p:nvSpPr>
          <p:spPr>
            <a:xfrm>
              <a:off x="113230" y="1699397"/>
              <a:ext cx="3416878" cy="20930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tr-TR" sz="2000" kern="1200" dirty="0">
                  <a:cs typeface="Times New Roman" panose="02020603050405020304" pitchFamily="18" charset="0"/>
                </a:rPr>
                <a:t>Bunlardan birini sağlayan Kurum 4734 sayılı </a:t>
              </a:r>
              <a:r>
                <a:rPr lang="tr-TR" sz="2000" kern="1200" dirty="0" err="1">
                  <a:cs typeface="Times New Roman" panose="02020603050405020304" pitchFamily="18" charset="0"/>
                </a:rPr>
                <a:t>KİK’na</a:t>
              </a:r>
              <a:r>
                <a:rPr lang="tr-TR" sz="2000" kern="1200" dirty="0">
                  <a:cs typeface="Times New Roman" panose="02020603050405020304" pitchFamily="18" charset="0"/>
                </a:rPr>
                <a:t> tabidir.</a:t>
              </a:r>
            </a:p>
          </p:txBody>
        </p:sp>
      </p:grpSp>
      <p:sp>
        <p:nvSpPr>
          <p:cNvPr id="12" name="Unvan 1">
            <a:extLst>
              <a:ext uri="{FF2B5EF4-FFF2-40B4-BE49-F238E27FC236}">
                <a16:creationId xmlns:a16="http://schemas.microsoft.com/office/drawing/2014/main" id="{E4492274-C475-0F49-AFEE-1C7DB37EC480}"/>
              </a:ext>
            </a:extLst>
          </p:cNvPr>
          <p:cNvSpPr txBox="1">
            <a:spLocks/>
          </p:cNvSpPr>
          <p:nvPr/>
        </p:nvSpPr>
        <p:spPr>
          <a:xfrm>
            <a:off x="993756" y="4977154"/>
            <a:ext cx="8356434" cy="427647"/>
          </a:xfrm>
          <a:prstGeom prst="rect">
            <a:avLst/>
          </a:prstGeom>
        </p:spPr>
        <p:txBody>
          <a:bodyPr/>
          <a:lstStyle>
            <a:lvl1pPr algn="l" defTabSz="914400" rtl="0" eaLnBrk="1" latinLnBrk="0" hangingPunct="1">
              <a:lnSpc>
                <a:spcPct val="90000"/>
              </a:lnSpc>
              <a:spcBef>
                <a:spcPct val="0"/>
              </a:spcBef>
              <a:buNone/>
              <a:defRPr sz="2000" b="1" kern="1200">
                <a:solidFill>
                  <a:srgbClr val="404040"/>
                </a:solidFill>
                <a:latin typeface="Arial" panose="020B0604020202020204" pitchFamily="34" charset="0"/>
                <a:ea typeface="+mj-ea"/>
                <a:cs typeface="Arial" panose="020B0604020202020204" pitchFamily="34" charset="0"/>
              </a:defRPr>
            </a:lvl1pPr>
          </a:lstStyle>
          <a:p>
            <a:pPr>
              <a:spcBef>
                <a:spcPct val="20000"/>
              </a:spcBef>
            </a:pPr>
            <a:r>
              <a:rPr lang="tr-TR" altLang="tr-TR" sz="2200" dirty="0">
                <a:solidFill>
                  <a:srgbClr val="C00000"/>
                </a:solidFill>
                <a:latin typeface="+mn-lt"/>
                <a:cs typeface="Times New Roman" panose="02020603050405020304" pitchFamily="18" charset="0"/>
              </a:rPr>
              <a:t>4734 Sayılı Kanunun Konusu</a:t>
            </a:r>
            <a:endParaRPr lang="tr-TR" sz="2200" dirty="0">
              <a:solidFill>
                <a:srgbClr val="C00000"/>
              </a:solidFill>
              <a:latin typeface="+mn-lt"/>
              <a:cs typeface="Times New Roman" panose="02020603050405020304" pitchFamily="18" charset="0"/>
            </a:endParaRPr>
          </a:p>
        </p:txBody>
      </p:sp>
      <p:sp>
        <p:nvSpPr>
          <p:cNvPr id="13" name="Metin kutusu 12">
            <a:extLst>
              <a:ext uri="{FF2B5EF4-FFF2-40B4-BE49-F238E27FC236}">
                <a16:creationId xmlns:a16="http://schemas.microsoft.com/office/drawing/2014/main" id="{F0F671BB-07AF-8D4B-9C2D-FDBB884CA959}"/>
              </a:ext>
            </a:extLst>
          </p:cNvPr>
          <p:cNvSpPr txBox="1"/>
          <p:nvPr/>
        </p:nvSpPr>
        <p:spPr>
          <a:xfrm>
            <a:off x="598206" y="5429345"/>
            <a:ext cx="7963474" cy="967957"/>
          </a:xfrm>
          <a:prstGeom prst="rect">
            <a:avLst/>
          </a:prstGeom>
          <a:noFill/>
        </p:spPr>
        <p:txBody>
          <a:bodyPr wrap="square" rtlCol="0">
            <a:spAutoFit/>
          </a:bodyPr>
          <a:lstStyle/>
          <a:p>
            <a:pPr marL="285750" indent="-285750" algn="just">
              <a:lnSpc>
                <a:spcPct val="150000"/>
              </a:lnSpc>
              <a:spcAft>
                <a:spcPts val="1200"/>
              </a:spcAft>
              <a:buClr>
                <a:srgbClr val="C00000"/>
              </a:buClr>
              <a:buFont typeface="Wingdings" panose="05000000000000000000" pitchFamily="2" charset="2"/>
              <a:buChar char="ü"/>
            </a:pPr>
            <a:r>
              <a:rPr lang="tr-TR" altLang="tr-TR" sz="2000" dirty="0">
                <a:cs typeface="Times New Roman" panose="02020603050405020304" pitchFamily="18" charset="0"/>
              </a:rPr>
              <a:t>Sadece harcamaya konu işler Kanun kapsamındadır. Bunlar </a:t>
            </a:r>
            <a:r>
              <a:rPr lang="tr-TR" altLang="tr-TR" sz="2000" b="1" dirty="0">
                <a:cs typeface="Times New Roman" panose="02020603050405020304" pitchFamily="18" charset="0"/>
              </a:rPr>
              <a:t>mal</a:t>
            </a:r>
            <a:r>
              <a:rPr lang="tr-TR" altLang="tr-TR" sz="2000" dirty="0">
                <a:cs typeface="Times New Roman" panose="02020603050405020304" pitchFamily="18" charset="0"/>
              </a:rPr>
              <a:t> ve </a:t>
            </a:r>
            <a:r>
              <a:rPr lang="tr-TR" altLang="tr-TR" sz="2000" b="1" dirty="0">
                <a:cs typeface="Times New Roman" panose="02020603050405020304" pitchFamily="18" charset="0"/>
              </a:rPr>
              <a:t>hizmet </a:t>
            </a:r>
            <a:r>
              <a:rPr lang="tr-TR" altLang="tr-TR" sz="2000" dirty="0">
                <a:cs typeface="Times New Roman" panose="02020603050405020304" pitchFamily="18" charset="0"/>
              </a:rPr>
              <a:t>alımları ile </a:t>
            </a:r>
            <a:r>
              <a:rPr lang="tr-TR" altLang="tr-TR" sz="2000" b="1" dirty="0">
                <a:cs typeface="Times New Roman" panose="02020603050405020304" pitchFamily="18" charset="0"/>
              </a:rPr>
              <a:t>yapım</a:t>
            </a:r>
            <a:r>
              <a:rPr lang="tr-TR" altLang="tr-TR" sz="2000" dirty="0">
                <a:cs typeface="Times New Roman" panose="02020603050405020304" pitchFamily="18" charset="0"/>
              </a:rPr>
              <a:t> işleridir.</a:t>
            </a:r>
          </a:p>
        </p:txBody>
      </p:sp>
    </p:spTree>
    <p:extLst>
      <p:ext uri="{BB962C8B-B14F-4D97-AF65-F5344CB8AC3E}">
        <p14:creationId xmlns:p14="http://schemas.microsoft.com/office/powerpoint/2010/main" val="31766682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576031" y="975065"/>
            <a:ext cx="8277412" cy="427647"/>
          </a:xfrm>
        </p:spPr>
        <p:txBody>
          <a:bodyPr>
            <a:noAutofit/>
          </a:bodyPr>
          <a:lstStyle/>
          <a:p>
            <a:r>
              <a:rPr lang="tr-TR" sz="2200" dirty="0">
                <a:solidFill>
                  <a:srgbClr val="C00000"/>
                </a:solidFill>
                <a:latin typeface="+mn-lt"/>
                <a:cs typeface="Times New Roman" panose="02020603050405020304" pitchFamily="18" charset="0"/>
              </a:rPr>
              <a:t>Tekliflerin değerlendirilmesi</a:t>
            </a:r>
            <a:br>
              <a:rPr lang="tr-TR" sz="2200" dirty="0">
                <a:solidFill>
                  <a:srgbClr val="C00000"/>
                </a:solidFill>
                <a:latin typeface="+mn-lt"/>
                <a:cs typeface="Times New Roman" panose="02020603050405020304" pitchFamily="18" charset="0"/>
              </a:rPr>
            </a:br>
            <a:endParaRPr lang="tr-TR" sz="2200" dirty="0">
              <a:solidFill>
                <a:srgbClr val="C00000"/>
              </a:solidFill>
              <a:latin typeface="+mn-lt"/>
              <a:cs typeface="Times New Roman" panose="02020603050405020304" pitchFamily="18" charset="0"/>
            </a:endParaRPr>
          </a:p>
        </p:txBody>
      </p:sp>
      <p:graphicFrame>
        <p:nvGraphicFramePr>
          <p:cNvPr id="6" name="İçerik Yer Tutucusu 1">
            <a:extLst>
              <a:ext uri="{FF2B5EF4-FFF2-40B4-BE49-F238E27FC236}">
                <a16:creationId xmlns:a16="http://schemas.microsoft.com/office/drawing/2014/main" id="{98546BC2-45E7-DF4E-B0F0-E4510F171261}"/>
              </a:ext>
            </a:extLst>
          </p:cNvPr>
          <p:cNvGraphicFramePr>
            <a:graphicFrameLocks/>
          </p:cNvGraphicFramePr>
          <p:nvPr>
            <p:extLst>
              <p:ext uri="{D42A27DB-BD31-4B8C-83A1-F6EECF244321}">
                <p14:modId xmlns:p14="http://schemas.microsoft.com/office/powerpoint/2010/main" val="3051854461"/>
              </p:ext>
            </p:extLst>
          </p:nvPr>
        </p:nvGraphicFramePr>
        <p:xfrm>
          <a:off x="247826" y="1463179"/>
          <a:ext cx="8896174" cy="5394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978260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730010" y="1069248"/>
            <a:ext cx="8277412" cy="427647"/>
          </a:xfrm>
        </p:spPr>
        <p:txBody>
          <a:bodyPr>
            <a:normAutofit/>
          </a:bodyPr>
          <a:lstStyle/>
          <a:p>
            <a:r>
              <a:rPr lang="tr-TR" altLang="tr-TR" sz="2200" dirty="0">
                <a:solidFill>
                  <a:srgbClr val="C00000"/>
                </a:solidFill>
                <a:latin typeface="+mn-lt"/>
                <a:cs typeface="Times New Roman" panose="02020603050405020304" pitchFamily="18" charset="0"/>
              </a:rPr>
              <a:t>Yaklaşık Maliyetin Üzerindeki Teklifler</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730010" y="1653270"/>
            <a:ext cx="7845819" cy="45902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50000"/>
              </a:lnSpc>
              <a:spcBef>
                <a:spcPts val="0"/>
              </a:spcBef>
              <a:spcAft>
                <a:spcPts val="1200"/>
              </a:spcAft>
              <a:buNone/>
            </a:pPr>
            <a:r>
              <a:rPr lang="tr-TR" sz="2000" dirty="0">
                <a:latin typeface="+mn-lt"/>
                <a:cs typeface="Times New Roman" panose="02020603050405020304" pitchFamily="18" charset="0"/>
              </a:rPr>
              <a:t>Yaklaşık maliyetin üzerinde olmakla birlikte teklifin kabul edilebilir nitelikte görülmesi halinde:</a:t>
            </a:r>
          </a:p>
          <a:p>
            <a:pPr lvl="0" algn="just">
              <a:lnSpc>
                <a:spcPct val="150000"/>
              </a:lnSpc>
              <a:spcBef>
                <a:spcPts val="0"/>
              </a:spcBef>
              <a:spcAft>
                <a:spcPts val="1200"/>
              </a:spcAft>
              <a:buClr>
                <a:srgbClr val="C00000"/>
              </a:buClr>
              <a:buFont typeface="Wingdings" panose="05000000000000000000" pitchFamily="2" charset="2"/>
              <a:buChar char="ü"/>
            </a:pPr>
            <a:r>
              <a:rPr lang="tr-TR" sz="2000" dirty="0">
                <a:latin typeface="+mn-lt"/>
                <a:cs typeface="Times New Roman" panose="02020603050405020304" pitchFamily="18" charset="0"/>
              </a:rPr>
              <a:t>*** </a:t>
            </a:r>
            <a:r>
              <a:rPr lang="tr-TR" sz="2000" b="1" dirty="0">
                <a:solidFill>
                  <a:srgbClr val="FF0000"/>
                </a:solidFill>
                <a:latin typeface="+mn-lt"/>
                <a:cs typeface="Times New Roman" panose="02020603050405020304" pitchFamily="18" charset="0"/>
              </a:rPr>
              <a:t>idarenin</a:t>
            </a:r>
            <a:r>
              <a:rPr lang="tr-TR" sz="2000" dirty="0">
                <a:latin typeface="+mn-lt"/>
                <a:cs typeface="Times New Roman" panose="02020603050405020304" pitchFamily="18" charset="0"/>
              </a:rPr>
              <a:t> </a:t>
            </a:r>
            <a:r>
              <a:rPr lang="tr-TR" sz="2000" b="1" dirty="0">
                <a:solidFill>
                  <a:srgbClr val="FF0000"/>
                </a:solidFill>
                <a:latin typeface="+mn-lt"/>
                <a:cs typeface="Times New Roman" panose="02020603050405020304" pitchFamily="18" charset="0"/>
              </a:rPr>
              <a:t>ek ödeneğinin bulunması,</a:t>
            </a:r>
            <a:endParaRPr lang="tr-TR" sz="2000" dirty="0">
              <a:solidFill>
                <a:srgbClr val="FF0000"/>
              </a:solidFill>
              <a:latin typeface="+mn-lt"/>
              <a:cs typeface="Times New Roman" panose="02020603050405020304" pitchFamily="18" charset="0"/>
            </a:endParaRPr>
          </a:p>
          <a:p>
            <a:pPr lvl="0" algn="just">
              <a:lnSpc>
                <a:spcPct val="150000"/>
              </a:lnSpc>
              <a:spcBef>
                <a:spcPts val="0"/>
              </a:spcBef>
              <a:spcAft>
                <a:spcPts val="1200"/>
              </a:spcAft>
              <a:buClr>
                <a:srgbClr val="C00000"/>
              </a:buClr>
              <a:buFont typeface="Wingdings" panose="05000000000000000000" pitchFamily="2" charset="2"/>
              <a:buChar char="ü"/>
            </a:pPr>
            <a:r>
              <a:rPr lang="tr-TR" sz="2000" dirty="0">
                <a:latin typeface="+mn-lt"/>
                <a:cs typeface="Times New Roman" panose="02020603050405020304" pitchFamily="18" charset="0"/>
              </a:rPr>
              <a:t>*** </a:t>
            </a:r>
            <a:r>
              <a:rPr lang="tr-TR" sz="2000" b="1" dirty="0">
                <a:solidFill>
                  <a:srgbClr val="FF0000"/>
                </a:solidFill>
                <a:latin typeface="+mn-lt"/>
                <a:cs typeface="Times New Roman" panose="02020603050405020304" pitchFamily="18" charset="0"/>
              </a:rPr>
              <a:t>ilgili mali mevzuatı gereği ödenek aktarımının mümkün olması, </a:t>
            </a:r>
            <a:endParaRPr lang="tr-TR" sz="2000" dirty="0">
              <a:solidFill>
                <a:srgbClr val="FF0000"/>
              </a:solidFill>
              <a:latin typeface="+mn-lt"/>
              <a:cs typeface="Times New Roman" panose="02020603050405020304" pitchFamily="18" charset="0"/>
            </a:endParaRPr>
          </a:p>
          <a:p>
            <a:pPr marL="0" lvl="0" indent="0" algn="just">
              <a:lnSpc>
                <a:spcPct val="150000"/>
              </a:lnSpc>
              <a:spcBef>
                <a:spcPts val="0"/>
              </a:spcBef>
              <a:spcAft>
                <a:spcPts val="1200"/>
              </a:spcAft>
              <a:buNone/>
            </a:pPr>
            <a:r>
              <a:rPr lang="tr-TR" sz="2000" dirty="0">
                <a:latin typeface="+mn-lt"/>
                <a:cs typeface="Times New Roman" panose="02020603050405020304" pitchFamily="18" charset="0"/>
              </a:rPr>
              <a:t>durumlarında teklifler, </a:t>
            </a:r>
            <a:r>
              <a:rPr lang="tr-TR" sz="2000" u="sng" dirty="0">
                <a:latin typeface="+mn-lt"/>
                <a:cs typeface="Times New Roman" panose="02020603050405020304" pitchFamily="18" charset="0"/>
              </a:rPr>
              <a:t>kamu yararı ve hizmet gerekleri</a:t>
            </a:r>
            <a:r>
              <a:rPr lang="tr-TR" sz="2000" dirty="0">
                <a:latin typeface="+mn-lt"/>
                <a:cs typeface="Times New Roman" panose="02020603050405020304" pitchFamily="18" charset="0"/>
              </a:rPr>
              <a:t> de dikkate alınarak kabul edilebilir.</a:t>
            </a:r>
          </a:p>
          <a:p>
            <a:pPr marL="0" lvl="0" indent="0" algn="just">
              <a:lnSpc>
                <a:spcPct val="150000"/>
              </a:lnSpc>
              <a:spcBef>
                <a:spcPts val="0"/>
              </a:spcBef>
              <a:spcAft>
                <a:spcPts val="1200"/>
              </a:spcAft>
              <a:buNone/>
            </a:pPr>
            <a:r>
              <a:rPr lang="tr-TR" sz="2000" dirty="0">
                <a:latin typeface="+mn-lt"/>
                <a:cs typeface="Times New Roman" panose="02020603050405020304" pitchFamily="18" charset="0"/>
              </a:rPr>
              <a:t>Bu durumda sorumluluk idareye aittir.</a:t>
            </a:r>
            <a:r>
              <a:rPr lang="tr-TR" sz="2000" b="1" u="sng" dirty="0">
                <a:latin typeface="+mn-lt"/>
                <a:cs typeface="Times New Roman" panose="02020603050405020304" pitchFamily="18" charset="0"/>
              </a:rPr>
              <a:t> </a:t>
            </a:r>
            <a:endParaRPr lang="tr-TR" sz="2000" dirty="0">
              <a:latin typeface="+mn-lt"/>
              <a:cs typeface="Times New Roman" panose="02020603050405020304" pitchFamily="18" charset="0"/>
            </a:endParaRPr>
          </a:p>
        </p:txBody>
      </p:sp>
    </p:spTree>
    <p:extLst>
      <p:ext uri="{BB962C8B-B14F-4D97-AF65-F5344CB8AC3E}">
        <p14:creationId xmlns:p14="http://schemas.microsoft.com/office/powerpoint/2010/main" val="6194783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866588" y="1251776"/>
            <a:ext cx="8277412" cy="427647"/>
          </a:xfrm>
        </p:spPr>
        <p:txBody>
          <a:bodyPr>
            <a:normAutofit/>
          </a:bodyPr>
          <a:lstStyle/>
          <a:p>
            <a:r>
              <a:rPr lang="tr-TR" altLang="tr-TR" sz="2200" dirty="0">
                <a:solidFill>
                  <a:srgbClr val="C00000"/>
                </a:solidFill>
                <a:latin typeface="+mn-lt"/>
                <a:cs typeface="Times New Roman" panose="02020603050405020304" pitchFamily="18" charset="0"/>
              </a:rPr>
              <a:t>Bütün Teklifler Reddedilerek İhalenin İptali</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743534" y="2083914"/>
            <a:ext cx="7625766" cy="33936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İhale komisyonu kararı üzerine İdare, verilmiş olan bütün teklifleri reddederek </a:t>
            </a:r>
            <a:r>
              <a:rPr lang="tr-TR" altLang="tr-TR" sz="2000" b="1" dirty="0">
                <a:solidFill>
                  <a:srgbClr val="FF0000"/>
                </a:solidFill>
                <a:latin typeface="+mn-lt"/>
                <a:ea typeface="Verdana" panose="020B0604030504040204" pitchFamily="34" charset="0"/>
                <a:cs typeface="Times New Roman" panose="02020603050405020304" pitchFamily="18" charset="0"/>
              </a:rPr>
              <a:t>ihaleyi iptal etmekte serbesttir. </a:t>
            </a:r>
          </a:p>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İdare bütün tekliflerin reddedilmesi nedeniyle herhangi bir </a:t>
            </a:r>
            <a:r>
              <a:rPr lang="tr-TR" altLang="tr-TR" sz="2000" b="1" dirty="0">
                <a:solidFill>
                  <a:srgbClr val="FF0000"/>
                </a:solidFill>
                <a:latin typeface="+mn-lt"/>
                <a:ea typeface="Verdana" panose="020B0604030504040204" pitchFamily="34" charset="0"/>
                <a:cs typeface="Times New Roman" panose="02020603050405020304" pitchFamily="18" charset="0"/>
              </a:rPr>
              <a:t>yükümlülük altına girmez. </a:t>
            </a:r>
          </a:p>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İhalenin iptal edilmesi halinde, bu durum bütün isteklilere </a:t>
            </a:r>
            <a:r>
              <a:rPr lang="tr-TR" altLang="tr-TR" sz="2000" b="1" dirty="0">
                <a:solidFill>
                  <a:srgbClr val="FF0000"/>
                </a:solidFill>
                <a:latin typeface="+mn-lt"/>
                <a:ea typeface="Verdana" panose="020B0604030504040204" pitchFamily="34" charset="0"/>
                <a:cs typeface="Times New Roman" panose="02020603050405020304" pitchFamily="18" charset="0"/>
              </a:rPr>
              <a:t>gerekçesiyle birlikte derhal bildirilir.</a:t>
            </a:r>
            <a:endParaRPr lang="tr-TR" altLang="tr-TR" sz="2000" dirty="0">
              <a:solidFill>
                <a:srgbClr val="FF0000"/>
              </a:solidFill>
              <a:latin typeface="+mn-lt"/>
              <a:cs typeface="Times New Roman" panose="02020603050405020304" pitchFamily="18" charset="0"/>
            </a:endParaRPr>
          </a:p>
        </p:txBody>
      </p:sp>
    </p:spTree>
    <p:extLst>
      <p:ext uri="{BB962C8B-B14F-4D97-AF65-F5344CB8AC3E}">
        <p14:creationId xmlns:p14="http://schemas.microsoft.com/office/powerpoint/2010/main" val="10620798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1872867"/>
            <a:ext cx="7737584" cy="3866921"/>
          </a:xfrm>
        </p:spPr>
        <p:txBody>
          <a:bodyPr/>
          <a:lstStyle/>
          <a:p>
            <a:pPr marL="285750" indent="-285750">
              <a:buClr>
                <a:srgbClr val="FF0000"/>
              </a:buClr>
              <a:buFont typeface="Wingdings" panose="05000000000000000000" pitchFamily="2" charset="2"/>
              <a:buChar char="ü"/>
            </a:pPr>
            <a:r>
              <a:rPr lang="tr-TR" sz="1800" b="0" dirty="0">
                <a:solidFill>
                  <a:schemeClr val="tx1"/>
                </a:solidFill>
                <a:latin typeface="+mn-lt"/>
                <a:ea typeface="+mn-ea"/>
              </a:rPr>
              <a:t>İhaleyi Komisyon Kararının imza işlemleri tamamlandıktan sonra Kesinleşen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İhale Kararı isteklilere bildirilir. 10 günlük şikayet süresi beklenir. Şikayet süresi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tamamlandıktan sonra Yüklenici firmaya sözleşmeye davet gönderilir. Yüklenici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firmasının sözleşmeye gelmesi için 10 gün süresi bulunmaktır. Süre içerisinde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sözleşme imzalanır. Sonuç formunu 15 gün içinde Elektronik Kamu Alımları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Platformu üzerinden Kamu İhale Kurumuna gönderilir. Sosyal Güvenlik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Kurumuna Yapım İşi ve Hizmet Alımlarına ilişkin ihalelere ilişkin sözleşme </a:t>
            </a:r>
            <a:br>
              <a:rPr lang="tr-TR" sz="1800" b="0" dirty="0">
                <a:solidFill>
                  <a:schemeClr val="tx1"/>
                </a:solidFill>
                <a:latin typeface="+mn-lt"/>
                <a:ea typeface="+mn-ea"/>
              </a:rPr>
            </a:br>
            <a:br>
              <a:rPr lang="tr-TR" sz="1800" b="0" dirty="0">
                <a:solidFill>
                  <a:schemeClr val="tx1"/>
                </a:solidFill>
                <a:latin typeface="+mn-lt"/>
                <a:ea typeface="+mn-ea"/>
              </a:rPr>
            </a:br>
            <a:r>
              <a:rPr lang="tr-TR" sz="1800" b="0" dirty="0">
                <a:solidFill>
                  <a:schemeClr val="tx1"/>
                </a:solidFill>
                <a:latin typeface="+mn-lt"/>
                <a:ea typeface="+mn-ea"/>
              </a:rPr>
              <a:t>bildirimi yapılır.</a:t>
            </a:r>
          </a:p>
        </p:txBody>
      </p:sp>
      <p:graphicFrame>
        <p:nvGraphicFramePr>
          <p:cNvPr id="3" name="Tablo 2"/>
          <p:cNvGraphicFramePr>
            <a:graphicFrameLocks noGrp="1"/>
          </p:cNvGraphicFramePr>
          <p:nvPr>
            <p:extLst>
              <p:ext uri="{D42A27DB-BD31-4B8C-83A1-F6EECF244321}">
                <p14:modId xmlns:p14="http://schemas.microsoft.com/office/powerpoint/2010/main" val="2225155962"/>
              </p:ext>
            </p:extLst>
          </p:nvPr>
        </p:nvGraphicFramePr>
        <p:xfrm>
          <a:off x="866587" y="1230714"/>
          <a:ext cx="7737585" cy="396212"/>
        </p:xfrm>
        <a:graphic>
          <a:graphicData uri="http://schemas.openxmlformats.org/drawingml/2006/table">
            <a:tbl>
              <a:tblPr/>
              <a:tblGrid>
                <a:gridCol w="693562">
                  <a:extLst>
                    <a:ext uri="{9D8B030D-6E8A-4147-A177-3AD203B41FA5}">
                      <a16:colId xmlns:a16="http://schemas.microsoft.com/office/drawing/2014/main" val="413432552"/>
                    </a:ext>
                  </a:extLst>
                </a:gridCol>
                <a:gridCol w="7044023">
                  <a:extLst>
                    <a:ext uri="{9D8B030D-6E8A-4147-A177-3AD203B41FA5}">
                      <a16:colId xmlns:a16="http://schemas.microsoft.com/office/drawing/2014/main" val="342576739"/>
                    </a:ext>
                  </a:extLst>
                </a:gridCol>
              </a:tblGrid>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11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Sonucunun Bildirilmesi ve Sözleşme Yapılması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580376528"/>
                  </a:ext>
                </a:extLst>
              </a:tr>
            </a:tbl>
          </a:graphicData>
        </a:graphic>
      </p:graphicFrame>
    </p:spTree>
    <p:extLst>
      <p:ext uri="{BB962C8B-B14F-4D97-AF65-F5344CB8AC3E}">
        <p14:creationId xmlns:p14="http://schemas.microsoft.com/office/powerpoint/2010/main" val="267005303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1097407" y="860371"/>
            <a:ext cx="8277412" cy="427647"/>
          </a:xfrm>
        </p:spPr>
        <p:txBody>
          <a:bodyPr>
            <a:normAutofit/>
          </a:bodyPr>
          <a:lstStyle/>
          <a:p>
            <a:r>
              <a:rPr lang="tr-TR" altLang="tr-TR" sz="2200" dirty="0">
                <a:solidFill>
                  <a:srgbClr val="C00000"/>
                </a:solidFill>
                <a:latin typeface="+mn-lt"/>
                <a:cs typeface="Times New Roman" panose="02020603050405020304" pitchFamily="18" charset="0"/>
              </a:rPr>
              <a:t>Teminatlar</a:t>
            </a:r>
            <a:endParaRPr lang="tr-TR" sz="2200" dirty="0">
              <a:solidFill>
                <a:srgbClr val="C00000"/>
              </a:solidFill>
              <a:latin typeface="+mn-lt"/>
              <a:cs typeface="Times New Roman" panose="02020603050405020304" pitchFamily="18" charset="0"/>
            </a:endParaRPr>
          </a:p>
        </p:txBody>
      </p:sp>
      <p:sp>
        <p:nvSpPr>
          <p:cNvPr id="7" name="İçerik Yer Tutucusu 6">
            <a:extLst>
              <a:ext uri="{FF2B5EF4-FFF2-40B4-BE49-F238E27FC236}">
                <a16:creationId xmlns:a16="http://schemas.microsoft.com/office/drawing/2014/main" id="{9C504D97-96DA-4E44-847B-F2352F347F5D}"/>
              </a:ext>
            </a:extLst>
          </p:cNvPr>
          <p:cNvSpPr txBox="1">
            <a:spLocks/>
          </p:cNvSpPr>
          <p:nvPr/>
        </p:nvSpPr>
        <p:spPr>
          <a:xfrm>
            <a:off x="923998" y="1394989"/>
            <a:ext cx="6100645" cy="48664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rgbClr val="C00000"/>
              </a:buClr>
              <a:buFont typeface="Wingdings" panose="05000000000000000000" pitchFamily="2" charset="2"/>
              <a:buChar char="ü"/>
            </a:pPr>
            <a:r>
              <a:rPr lang="tr-TR" altLang="tr-TR" sz="2000" dirty="0">
                <a:latin typeface="+mn-lt"/>
                <a:cs typeface="Times New Roman" panose="02020603050405020304" pitchFamily="18" charset="0"/>
              </a:rPr>
              <a:t>İhalelerde </a:t>
            </a:r>
            <a:r>
              <a:rPr lang="tr-TR" altLang="tr-TR" sz="2000" u="sng" dirty="0">
                <a:latin typeface="+mn-lt"/>
                <a:cs typeface="Times New Roman" panose="02020603050405020304" pitchFamily="18" charset="0"/>
              </a:rPr>
              <a:t>teklif edilen bedelin </a:t>
            </a:r>
            <a:r>
              <a:rPr lang="tr-TR" altLang="tr-TR" sz="2000" b="1" u="sng" dirty="0">
                <a:latin typeface="+mn-lt"/>
                <a:cs typeface="Times New Roman" panose="02020603050405020304" pitchFamily="18" charset="0"/>
              </a:rPr>
              <a:t>%3</a:t>
            </a:r>
            <a:r>
              <a:rPr lang="tr-TR" altLang="tr-TR" sz="2000" dirty="0">
                <a:latin typeface="+mn-lt"/>
                <a:cs typeface="Times New Roman" panose="02020603050405020304" pitchFamily="18" charset="0"/>
              </a:rPr>
              <a:t> ünden az olmamak üzere  </a:t>
            </a:r>
            <a:r>
              <a:rPr lang="tr-TR" altLang="tr-TR" sz="2000" b="1" u="sng" dirty="0">
                <a:solidFill>
                  <a:srgbClr val="FF0000"/>
                </a:solidFill>
                <a:latin typeface="+mn-lt"/>
                <a:cs typeface="Times New Roman" panose="02020603050405020304" pitchFamily="18" charset="0"/>
              </a:rPr>
              <a:t>geçici teminat</a:t>
            </a:r>
            <a:r>
              <a:rPr lang="tr-TR" altLang="tr-TR" sz="2000" b="1" dirty="0">
                <a:solidFill>
                  <a:srgbClr val="FF0000"/>
                </a:solidFill>
                <a:latin typeface="+mn-lt"/>
                <a:cs typeface="Times New Roman" panose="02020603050405020304" pitchFamily="18" charset="0"/>
              </a:rPr>
              <a:t> </a:t>
            </a:r>
            <a:r>
              <a:rPr lang="tr-TR" altLang="tr-TR" sz="2000" dirty="0">
                <a:latin typeface="+mn-lt"/>
                <a:cs typeface="Times New Roman" panose="02020603050405020304" pitchFamily="18" charset="0"/>
              </a:rPr>
              <a:t>alınır. </a:t>
            </a:r>
          </a:p>
          <a:p>
            <a:pPr marL="0" indent="0" algn="just">
              <a:lnSpc>
                <a:spcPct val="150000"/>
              </a:lnSpc>
              <a:buClr>
                <a:srgbClr val="C00000"/>
              </a:buClr>
              <a:buNone/>
            </a:pPr>
            <a:endParaRPr lang="tr-TR" altLang="tr-TR" sz="2000" u="sng" dirty="0">
              <a:latin typeface="+mn-lt"/>
              <a:cs typeface="Times New Roman" panose="02020603050405020304" pitchFamily="18" charset="0"/>
            </a:endParaRPr>
          </a:p>
          <a:p>
            <a:pPr algn="just">
              <a:lnSpc>
                <a:spcPct val="150000"/>
              </a:lnSpc>
              <a:spcBef>
                <a:spcPct val="20000"/>
              </a:spcBef>
              <a:buClr>
                <a:srgbClr val="C00000"/>
              </a:buClr>
              <a:buSzPct val="85000"/>
              <a:buFont typeface="Wingdings" panose="05000000000000000000" pitchFamily="2" charset="2"/>
              <a:buChar char="ü"/>
              <a:defRPr/>
            </a:pPr>
            <a:r>
              <a:rPr lang="tr-TR" altLang="tr-TR" sz="2000" dirty="0">
                <a:solidFill>
                  <a:prstClr val="black"/>
                </a:solidFill>
                <a:latin typeface="+mn-lt"/>
                <a:cs typeface="Times New Roman" panose="02020603050405020304" pitchFamily="18" charset="0"/>
              </a:rPr>
              <a:t>İhale üzerinde kalan istekliden sözleşme imzalanmadan önce, </a:t>
            </a:r>
            <a:r>
              <a:rPr lang="tr-TR" altLang="tr-TR" sz="2000" u="sng" dirty="0">
                <a:solidFill>
                  <a:prstClr val="black"/>
                </a:solidFill>
                <a:latin typeface="+mn-lt"/>
                <a:cs typeface="Times New Roman" panose="02020603050405020304" pitchFamily="18" charset="0"/>
              </a:rPr>
              <a:t>ihale bedelinin </a:t>
            </a:r>
            <a:r>
              <a:rPr lang="tr-TR" altLang="tr-TR" sz="2000" b="1" u="sng" dirty="0">
                <a:solidFill>
                  <a:prstClr val="black"/>
                </a:solidFill>
                <a:latin typeface="+mn-lt"/>
                <a:cs typeface="Times New Roman" panose="02020603050405020304" pitchFamily="18" charset="0"/>
              </a:rPr>
              <a:t>%6</a:t>
            </a:r>
            <a:r>
              <a:rPr lang="tr-TR" altLang="tr-TR" sz="2000" dirty="0">
                <a:solidFill>
                  <a:prstClr val="black"/>
                </a:solidFill>
                <a:latin typeface="+mn-lt"/>
                <a:cs typeface="Times New Roman" panose="02020603050405020304" pitchFamily="18" charset="0"/>
              </a:rPr>
              <a:t> </a:t>
            </a:r>
            <a:r>
              <a:rPr lang="tr-TR" altLang="tr-TR" sz="2000" dirty="0" err="1">
                <a:solidFill>
                  <a:prstClr val="black"/>
                </a:solidFill>
                <a:latin typeface="+mn-lt"/>
                <a:cs typeface="Times New Roman" panose="02020603050405020304" pitchFamily="18" charset="0"/>
              </a:rPr>
              <a:t>sı</a:t>
            </a:r>
            <a:r>
              <a:rPr lang="tr-TR" altLang="tr-TR" sz="2000" dirty="0">
                <a:solidFill>
                  <a:prstClr val="black"/>
                </a:solidFill>
                <a:latin typeface="+mn-lt"/>
                <a:cs typeface="Times New Roman" panose="02020603050405020304" pitchFamily="18" charset="0"/>
              </a:rPr>
              <a:t> oranında </a:t>
            </a:r>
            <a:r>
              <a:rPr lang="tr-TR" altLang="tr-TR" sz="2000" b="1" u="sng" dirty="0">
                <a:solidFill>
                  <a:srgbClr val="C00000"/>
                </a:solidFill>
                <a:latin typeface="+mn-lt"/>
                <a:cs typeface="Times New Roman" panose="02020603050405020304" pitchFamily="18" charset="0"/>
              </a:rPr>
              <a:t>kesin teminat </a:t>
            </a:r>
            <a:r>
              <a:rPr lang="tr-TR" altLang="tr-TR" sz="2000" dirty="0">
                <a:solidFill>
                  <a:prstClr val="black"/>
                </a:solidFill>
                <a:latin typeface="+mn-lt"/>
                <a:cs typeface="Times New Roman" panose="02020603050405020304" pitchFamily="18" charset="0"/>
              </a:rPr>
              <a:t>alınır. </a:t>
            </a:r>
          </a:p>
          <a:p>
            <a:pPr marL="0" indent="0" algn="just">
              <a:lnSpc>
                <a:spcPct val="150000"/>
              </a:lnSpc>
              <a:spcBef>
                <a:spcPct val="20000"/>
              </a:spcBef>
              <a:buClr>
                <a:srgbClr val="C00000"/>
              </a:buClr>
              <a:buSzPct val="85000"/>
              <a:buNone/>
              <a:defRPr/>
            </a:pPr>
            <a:endParaRPr lang="tr-TR" altLang="tr-TR" sz="2000" u="sng" dirty="0">
              <a:solidFill>
                <a:prstClr val="black"/>
              </a:solidFill>
              <a:latin typeface="+mn-lt"/>
              <a:cs typeface="Times New Roman" panose="02020603050405020304" pitchFamily="18" charset="0"/>
            </a:endParaRPr>
          </a:p>
          <a:p>
            <a:pPr algn="just">
              <a:lnSpc>
                <a:spcPct val="150000"/>
              </a:lnSpc>
              <a:spcBef>
                <a:spcPct val="20000"/>
              </a:spcBef>
              <a:buClr>
                <a:srgbClr val="C00000"/>
              </a:buClr>
              <a:buSzPct val="85000"/>
              <a:buFont typeface="Wingdings" panose="05000000000000000000" pitchFamily="2" charset="2"/>
              <a:buChar char="ü"/>
              <a:defRPr/>
            </a:pPr>
            <a:r>
              <a:rPr lang="tr-TR" altLang="tr-TR" sz="2000" b="1" dirty="0">
                <a:solidFill>
                  <a:srgbClr val="C32D2E"/>
                </a:solidFill>
                <a:latin typeface="+mn-lt"/>
                <a:ea typeface="Verdana" panose="020B0604030504040204" pitchFamily="34" charset="0"/>
                <a:cs typeface="Times New Roman" panose="02020603050405020304" pitchFamily="18" charset="0"/>
              </a:rPr>
              <a:t>(Hizmet alımı -yapım işlerinde)</a:t>
            </a:r>
            <a:r>
              <a:rPr lang="tr-TR" altLang="tr-TR" sz="2000" b="1" dirty="0">
                <a:solidFill>
                  <a:srgbClr val="FF0000"/>
                </a:solidFill>
                <a:latin typeface="+mn-lt"/>
                <a:ea typeface="Verdana" panose="020B0604030504040204" pitchFamily="34" charset="0"/>
                <a:cs typeface="Times New Roman" panose="02020603050405020304" pitchFamily="18" charset="0"/>
              </a:rPr>
              <a:t> </a:t>
            </a:r>
            <a:r>
              <a:rPr lang="tr-TR" altLang="tr-TR" sz="2000" dirty="0">
                <a:latin typeface="+mn-lt"/>
                <a:ea typeface="Verdana" panose="020B0604030504040204" pitchFamily="34" charset="0"/>
                <a:cs typeface="Times New Roman" panose="02020603050405020304" pitchFamily="18" charset="0"/>
              </a:rPr>
              <a:t>İ</a:t>
            </a:r>
            <a:r>
              <a:rPr lang="tr-TR" altLang="tr-TR" sz="2000" dirty="0">
                <a:solidFill>
                  <a:srgbClr val="000000"/>
                </a:solidFill>
                <a:latin typeface="+mn-lt"/>
                <a:ea typeface="Verdana" panose="020B0604030504040204" pitchFamily="34" charset="0"/>
                <a:cs typeface="Times New Roman" panose="02020603050405020304" pitchFamily="18" charset="0"/>
              </a:rPr>
              <a:t>halenin sınır değerin altında olması halinde </a:t>
            </a:r>
            <a:r>
              <a:rPr lang="tr-TR" altLang="tr-TR" sz="2000" u="sng" dirty="0">
                <a:solidFill>
                  <a:srgbClr val="000000"/>
                </a:solidFill>
                <a:latin typeface="+mn-lt"/>
                <a:ea typeface="Verdana" panose="020B0604030504040204" pitchFamily="34" charset="0"/>
                <a:cs typeface="Times New Roman" panose="02020603050405020304" pitchFamily="18" charset="0"/>
              </a:rPr>
              <a:t>yaklaşık maliyetin </a:t>
            </a:r>
            <a:r>
              <a:rPr lang="tr-TR" altLang="tr-TR" sz="2000" b="1" u="sng" dirty="0">
                <a:latin typeface="+mn-lt"/>
                <a:ea typeface="Verdana" panose="020B0604030504040204" pitchFamily="34" charset="0"/>
                <a:cs typeface="Times New Roman" panose="02020603050405020304" pitchFamily="18" charset="0"/>
              </a:rPr>
              <a:t>%9</a:t>
            </a:r>
            <a:r>
              <a:rPr lang="tr-TR" altLang="tr-TR" sz="2000" b="1" dirty="0">
                <a:latin typeface="+mn-lt"/>
                <a:ea typeface="Verdana" panose="020B0604030504040204" pitchFamily="34" charset="0"/>
                <a:cs typeface="Times New Roman" panose="02020603050405020304" pitchFamily="18" charset="0"/>
              </a:rPr>
              <a:t> </a:t>
            </a:r>
            <a:r>
              <a:rPr lang="tr-TR" altLang="tr-TR" sz="2000" dirty="0">
                <a:latin typeface="+mn-lt"/>
                <a:ea typeface="Verdana" panose="020B0604030504040204" pitchFamily="34" charset="0"/>
                <a:cs typeface="Times New Roman" panose="02020603050405020304" pitchFamily="18" charset="0"/>
              </a:rPr>
              <a:t>oranında</a:t>
            </a:r>
            <a:r>
              <a:rPr lang="tr-TR" altLang="tr-TR" sz="2000" u="sng" dirty="0">
                <a:solidFill>
                  <a:srgbClr val="C32D2E"/>
                </a:solidFill>
                <a:latin typeface="+mn-lt"/>
                <a:ea typeface="Verdana" panose="020B0604030504040204" pitchFamily="34" charset="0"/>
                <a:cs typeface="Times New Roman" panose="02020603050405020304" pitchFamily="18" charset="0"/>
              </a:rPr>
              <a:t> </a:t>
            </a:r>
            <a:r>
              <a:rPr lang="tr-TR" altLang="tr-TR" sz="2000" b="1" u="sng" dirty="0">
                <a:solidFill>
                  <a:srgbClr val="C32D2E"/>
                </a:solidFill>
                <a:latin typeface="+mn-lt"/>
                <a:ea typeface="Verdana" panose="020B0604030504040204" pitchFamily="34" charset="0"/>
                <a:cs typeface="Times New Roman" panose="02020603050405020304" pitchFamily="18" charset="0"/>
              </a:rPr>
              <a:t>kesin teminat</a:t>
            </a:r>
            <a:r>
              <a:rPr lang="tr-TR" altLang="tr-TR" sz="2000" b="1" dirty="0">
                <a:solidFill>
                  <a:srgbClr val="C32D2E"/>
                </a:solidFill>
                <a:latin typeface="+mn-lt"/>
                <a:ea typeface="Verdana" panose="020B0604030504040204" pitchFamily="34" charset="0"/>
                <a:cs typeface="Times New Roman" panose="02020603050405020304" pitchFamily="18" charset="0"/>
              </a:rPr>
              <a:t> </a:t>
            </a:r>
            <a:r>
              <a:rPr lang="tr-TR" altLang="tr-TR" sz="2000" dirty="0">
                <a:latin typeface="+mn-lt"/>
                <a:ea typeface="Verdana" panose="020B0604030504040204" pitchFamily="34" charset="0"/>
                <a:cs typeface="Times New Roman" panose="02020603050405020304" pitchFamily="18" charset="0"/>
              </a:rPr>
              <a:t>alınır.</a:t>
            </a:r>
            <a:endParaRPr lang="tr-TR" altLang="tr-TR" sz="2000" b="1" dirty="0">
              <a:latin typeface="+mn-lt"/>
              <a:cs typeface="Times New Roman" panose="02020603050405020304" pitchFamily="18" charset="0"/>
            </a:endParaRPr>
          </a:p>
        </p:txBody>
      </p:sp>
      <p:sp>
        <p:nvSpPr>
          <p:cNvPr id="4" name="Oval 3">
            <a:extLst>
              <a:ext uri="{FF2B5EF4-FFF2-40B4-BE49-F238E27FC236}">
                <a16:creationId xmlns:a16="http://schemas.microsoft.com/office/drawing/2014/main" id="{76BC9EEB-902A-AC48-91A2-EFD64A201EA9}"/>
              </a:ext>
            </a:extLst>
          </p:cNvPr>
          <p:cNvSpPr/>
          <p:nvPr/>
        </p:nvSpPr>
        <p:spPr>
          <a:xfrm>
            <a:off x="7476422" y="1288018"/>
            <a:ext cx="1521229" cy="1452562"/>
          </a:xfrm>
          <a:prstGeom prst="ellipse">
            <a:avLst/>
          </a:prstGeom>
          <a:solidFill>
            <a:schemeClr val="accent5">
              <a:lumMod val="20000"/>
              <a:lumOff val="80000"/>
            </a:schemeClr>
          </a:solidFill>
          <a:ln w="349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%3</a:t>
            </a:r>
          </a:p>
        </p:txBody>
      </p:sp>
      <p:sp>
        <p:nvSpPr>
          <p:cNvPr id="5" name="Oval 4">
            <a:extLst>
              <a:ext uri="{FF2B5EF4-FFF2-40B4-BE49-F238E27FC236}">
                <a16:creationId xmlns:a16="http://schemas.microsoft.com/office/drawing/2014/main" id="{76BC9EEB-902A-AC48-91A2-EFD64A201EA9}"/>
              </a:ext>
            </a:extLst>
          </p:cNvPr>
          <p:cNvSpPr/>
          <p:nvPr/>
        </p:nvSpPr>
        <p:spPr>
          <a:xfrm>
            <a:off x="7476421" y="3014040"/>
            <a:ext cx="1521229" cy="1452562"/>
          </a:xfrm>
          <a:prstGeom prst="ellipse">
            <a:avLst/>
          </a:prstGeom>
          <a:solidFill>
            <a:schemeClr val="accent5">
              <a:lumMod val="60000"/>
              <a:lumOff val="40000"/>
            </a:schemeClr>
          </a:solidFill>
          <a:ln w="349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%6</a:t>
            </a:r>
          </a:p>
        </p:txBody>
      </p:sp>
      <p:sp>
        <p:nvSpPr>
          <p:cNvPr id="6" name="Oval 5">
            <a:extLst>
              <a:ext uri="{FF2B5EF4-FFF2-40B4-BE49-F238E27FC236}">
                <a16:creationId xmlns:a16="http://schemas.microsoft.com/office/drawing/2014/main" id="{76BC9EEB-902A-AC48-91A2-EFD64A201EA9}"/>
              </a:ext>
            </a:extLst>
          </p:cNvPr>
          <p:cNvSpPr/>
          <p:nvPr/>
        </p:nvSpPr>
        <p:spPr>
          <a:xfrm>
            <a:off x="7476422" y="4808885"/>
            <a:ext cx="1521229" cy="1452562"/>
          </a:xfrm>
          <a:prstGeom prst="ellipse">
            <a:avLst/>
          </a:prstGeom>
          <a:solidFill>
            <a:schemeClr val="accent5">
              <a:lumMod val="75000"/>
            </a:schemeClr>
          </a:solidFill>
          <a:ln w="349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%9</a:t>
            </a:r>
          </a:p>
        </p:txBody>
      </p:sp>
      <p:sp>
        <p:nvSpPr>
          <p:cNvPr id="3" name="Dikdörtgen 2"/>
          <p:cNvSpPr/>
          <p:nvPr/>
        </p:nvSpPr>
        <p:spPr>
          <a:xfrm>
            <a:off x="2286000" y="3105835"/>
            <a:ext cx="4572000" cy="2862322"/>
          </a:xfrm>
          <a:prstGeom prst="rect">
            <a:avLst/>
          </a:prstGeom>
        </p:spPr>
        <p:txBody>
          <a:bodyPr>
            <a:spAutoFit/>
          </a:bodyPr>
          <a:lstStyle/>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869507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1003321" y="872695"/>
            <a:ext cx="8277412" cy="427647"/>
          </a:xfrm>
        </p:spPr>
        <p:txBody>
          <a:bodyPr>
            <a:normAutofit/>
          </a:bodyPr>
          <a:lstStyle/>
          <a:p>
            <a:r>
              <a:rPr lang="tr-TR" altLang="tr-TR" sz="2200" dirty="0">
                <a:solidFill>
                  <a:srgbClr val="C00000"/>
                </a:solidFill>
                <a:latin typeface="+mn-lt"/>
                <a:cs typeface="Times New Roman" panose="02020603050405020304" pitchFamily="18" charset="0"/>
              </a:rPr>
              <a:t>Sözleşmenin İmzalanması</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772584" y="1300342"/>
            <a:ext cx="7544167" cy="4931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cs typeface="Times New Roman" panose="02020603050405020304" pitchFamily="18" charset="0"/>
              </a:rPr>
              <a:t>Bütün ihaleler sonucu sözleşme düzenlenmesi </a:t>
            </a:r>
            <a:r>
              <a:rPr lang="tr-TR" altLang="tr-TR" sz="2000" b="1" dirty="0">
                <a:solidFill>
                  <a:srgbClr val="FF0000"/>
                </a:solidFill>
                <a:latin typeface="+mn-lt"/>
                <a:cs typeface="Times New Roman" panose="02020603050405020304" pitchFamily="18" charset="0"/>
              </a:rPr>
              <a:t>zorunludur</a:t>
            </a:r>
            <a:r>
              <a:rPr lang="tr-TR" altLang="tr-TR" sz="2000" dirty="0">
                <a:solidFill>
                  <a:srgbClr val="C00000"/>
                </a:solidFill>
                <a:latin typeface="+mn-lt"/>
                <a:cs typeface="Times New Roman" panose="02020603050405020304" pitchFamily="18" charset="0"/>
              </a:rPr>
              <a:t> </a:t>
            </a:r>
            <a:r>
              <a:rPr lang="da-DK" altLang="tr-TR" sz="2000" i="1" dirty="0">
                <a:latin typeface="+mn-lt"/>
                <a:cs typeface="Times New Roman" panose="02020603050405020304" pitchFamily="18" charset="0"/>
              </a:rPr>
              <a:t>(</a:t>
            </a:r>
            <a:r>
              <a:rPr lang="tr-TR" altLang="tr-TR" sz="2000" i="1" dirty="0">
                <a:solidFill>
                  <a:srgbClr val="C00000"/>
                </a:solidFill>
                <a:latin typeface="+mn-lt"/>
                <a:cs typeface="Times New Roman" panose="02020603050405020304" pitchFamily="18" charset="0"/>
              </a:rPr>
              <a:t>İstisna:</a:t>
            </a:r>
            <a:r>
              <a:rPr lang="tr-TR" altLang="tr-TR" sz="2000" i="1" dirty="0">
                <a:latin typeface="+mn-lt"/>
                <a:cs typeface="Times New Roman" panose="02020603050405020304" pitchFamily="18" charset="0"/>
              </a:rPr>
              <a:t> </a:t>
            </a:r>
            <a:r>
              <a:rPr lang="tr-TR" sz="2000" i="1" dirty="0">
                <a:latin typeface="+mn-lt"/>
                <a:cs typeface="Times New Roman" panose="02020603050405020304" pitchFamily="18" charset="0"/>
              </a:rPr>
              <a:t>(b), (c) ve (f) bendi kapsamında yapılan </a:t>
            </a:r>
            <a:r>
              <a:rPr lang="tr-TR" sz="2000" b="1" i="1" dirty="0">
                <a:latin typeface="+mn-lt"/>
                <a:cs typeface="Times New Roman" panose="02020603050405020304" pitchFamily="18" charset="0"/>
              </a:rPr>
              <a:t>mal</a:t>
            </a:r>
            <a:r>
              <a:rPr lang="tr-TR" sz="2000" i="1" dirty="0">
                <a:latin typeface="+mn-lt"/>
                <a:cs typeface="Times New Roman" panose="02020603050405020304" pitchFamily="18" charset="0"/>
              </a:rPr>
              <a:t> alımlarında, malın sözleşme yapma süresi içinde teslim edilmesi ve bunun idarece uygun bulunması halinde, sözleşme yapılması ve kesin teminat alınması zorunlu değildir.)</a:t>
            </a:r>
          </a:p>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cs typeface="Times New Roman" panose="02020603050405020304" pitchFamily="18" charset="0"/>
              </a:rPr>
              <a:t>İhale sonucunun bütün isteklilere bildiriminden itibaren </a:t>
            </a:r>
            <a:r>
              <a:rPr lang="tr-TR" altLang="tr-TR" sz="2000" b="1" dirty="0">
                <a:solidFill>
                  <a:srgbClr val="FF0000"/>
                </a:solidFill>
                <a:latin typeface="+mn-lt"/>
                <a:cs typeface="Times New Roman" panose="02020603050405020304" pitchFamily="18" charset="0"/>
              </a:rPr>
              <a:t>10 gün </a:t>
            </a:r>
            <a:r>
              <a:rPr lang="tr-TR" altLang="tr-TR" sz="2000" dirty="0">
                <a:latin typeface="+mn-lt"/>
                <a:cs typeface="Times New Roman" panose="02020603050405020304" pitchFamily="18" charset="0"/>
              </a:rPr>
              <a:t>(21/b-c de ise 5 gün) geçmedikçe sözleşme imzalanamaz.</a:t>
            </a:r>
          </a:p>
          <a:p>
            <a:pPr algn="just">
              <a:lnSpc>
                <a:spcPct val="150000"/>
              </a:lnSpc>
              <a:spcBef>
                <a:spcPts val="0"/>
              </a:spcBef>
              <a:spcAft>
                <a:spcPts val="1200"/>
              </a:spcAft>
              <a:buClr>
                <a:srgbClr val="C00000"/>
              </a:buClr>
              <a:buFont typeface="Wingdings" panose="05000000000000000000" pitchFamily="2" charset="2"/>
              <a:buChar char="ü"/>
            </a:pPr>
            <a:r>
              <a:rPr lang="tr-TR" altLang="tr-TR" sz="2000" dirty="0">
                <a:latin typeface="+mn-lt"/>
                <a:cs typeface="Times New Roman" panose="02020603050405020304" pitchFamily="18" charset="0"/>
              </a:rPr>
              <a:t>İdarelerce yapılacak sözleşmeler KİK tarafından hazırlanan ve Uygulama Yönetmeliklerin Ekinde bulunan Tip Sözleşme hükümleri esas alınarak düzenlenir.</a:t>
            </a:r>
          </a:p>
        </p:txBody>
      </p:sp>
    </p:spTree>
    <p:extLst>
      <p:ext uri="{BB962C8B-B14F-4D97-AF65-F5344CB8AC3E}">
        <p14:creationId xmlns:p14="http://schemas.microsoft.com/office/powerpoint/2010/main" val="18278820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866588" y="860415"/>
            <a:ext cx="8277412" cy="427647"/>
          </a:xfrm>
        </p:spPr>
        <p:txBody>
          <a:bodyPr>
            <a:normAutofit/>
          </a:bodyPr>
          <a:lstStyle/>
          <a:p>
            <a:r>
              <a:rPr lang="tr-TR" altLang="tr-TR" sz="2200" dirty="0">
                <a:solidFill>
                  <a:srgbClr val="C00000"/>
                </a:solidFill>
                <a:latin typeface="+mn-lt"/>
                <a:cs typeface="Times New Roman" panose="02020603050405020304" pitchFamily="18" charset="0"/>
              </a:rPr>
              <a:t>Sözleşmenin İmzalanması</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667922" y="1186408"/>
            <a:ext cx="7925998" cy="50634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İhale üzerinde kalan istekli, sözleşme imzalamaz ise (mücbir sebep halleri dışında) </a:t>
            </a:r>
          </a:p>
          <a:p>
            <a:pPr marL="892175" lvl="2" indent="-342900" algn="just">
              <a:lnSpc>
                <a:spcPct val="150000"/>
              </a:lnSpc>
              <a:buClr>
                <a:srgbClr val="C00000"/>
              </a:buClr>
              <a:buFont typeface="Wingdings" panose="05000000000000000000" pitchFamily="2" charset="2"/>
              <a:buChar char="ü"/>
            </a:pPr>
            <a:r>
              <a:rPr lang="tr-TR" altLang="tr-TR" dirty="0">
                <a:ea typeface="Verdana" panose="020B0604030504040204" pitchFamily="34" charset="0"/>
                <a:cs typeface="Times New Roman" panose="02020603050405020304" pitchFamily="18" charset="0"/>
              </a:rPr>
              <a:t>Geçici teminatı </a:t>
            </a:r>
            <a:r>
              <a:rPr lang="tr-TR" altLang="tr-TR" dirty="0">
                <a:solidFill>
                  <a:srgbClr val="C00000"/>
                </a:solidFill>
                <a:ea typeface="Verdana" panose="020B0604030504040204" pitchFamily="34" charset="0"/>
                <a:cs typeface="Times New Roman" panose="02020603050405020304" pitchFamily="18" charset="0"/>
              </a:rPr>
              <a:t>gelir kaydedilir.</a:t>
            </a:r>
          </a:p>
          <a:p>
            <a:pPr marL="892175" lvl="2" indent="-342900" algn="just">
              <a:lnSpc>
                <a:spcPct val="150000"/>
              </a:lnSpc>
              <a:buClr>
                <a:srgbClr val="C00000"/>
              </a:buClr>
              <a:buFont typeface="Wingdings" panose="05000000000000000000" pitchFamily="2" charset="2"/>
              <a:buChar char="ü"/>
            </a:pPr>
            <a:r>
              <a:rPr lang="tr-TR" altLang="tr-TR" dirty="0">
                <a:ea typeface="Verdana" panose="020B0604030504040204" pitchFamily="34" charset="0"/>
                <a:cs typeface="Times New Roman" panose="02020603050405020304" pitchFamily="18" charset="0"/>
              </a:rPr>
              <a:t>İhalelere katılmaktan </a:t>
            </a:r>
            <a:r>
              <a:rPr lang="tr-TR" altLang="tr-TR" dirty="0">
                <a:solidFill>
                  <a:srgbClr val="C00000"/>
                </a:solidFill>
                <a:ea typeface="Verdana" panose="020B0604030504040204" pitchFamily="34" charset="0"/>
                <a:cs typeface="Times New Roman" panose="02020603050405020304" pitchFamily="18" charset="0"/>
              </a:rPr>
              <a:t>yasaklanır.</a:t>
            </a:r>
          </a:p>
          <a:p>
            <a:pPr marL="549275" lvl="2" indent="0" algn="just">
              <a:lnSpc>
                <a:spcPct val="150000"/>
              </a:lnSpc>
              <a:buClr>
                <a:srgbClr val="C00000"/>
              </a:buClr>
              <a:buNone/>
            </a:pPr>
            <a:endParaRPr lang="tr-TR" altLang="tr-TR" dirty="0">
              <a:solidFill>
                <a:srgbClr val="FF0000"/>
              </a:solidFill>
              <a:ea typeface="Verdana" panose="020B0604030504040204" pitchFamily="34" charset="0"/>
              <a:cs typeface="Times New Roman" panose="02020603050405020304" pitchFamily="18" charset="0"/>
            </a:endParaRPr>
          </a:p>
          <a:p>
            <a:pPr algn="just">
              <a:lnSpc>
                <a:spcPct val="150000"/>
              </a:lnSpc>
              <a:buClr>
                <a:srgbClr val="C00000"/>
              </a:buClr>
              <a:buFont typeface="Wingdings" panose="05000000000000000000" pitchFamily="2" charset="2"/>
              <a:buChar char="ü"/>
            </a:pPr>
            <a:r>
              <a:rPr lang="tr-TR" altLang="tr-TR" sz="2000" dirty="0">
                <a:latin typeface="+mn-lt"/>
                <a:ea typeface="Verdana" panose="020B0604030504040204" pitchFamily="34" charset="0"/>
                <a:cs typeface="Times New Roman" panose="02020603050405020304" pitchFamily="18" charset="0"/>
              </a:rPr>
              <a:t>Diğer yasal yükümlülükler yerine getirilir ancak Kanunun 10’uncu maddesi kapsamında taahhüt edilen durumu tevsik amacıyla sunulan </a:t>
            </a:r>
            <a:r>
              <a:rPr lang="tr-TR" altLang="tr-TR" sz="2000" dirty="0">
                <a:solidFill>
                  <a:srgbClr val="C00000"/>
                </a:solidFill>
                <a:latin typeface="+mn-lt"/>
                <a:ea typeface="Verdana" panose="020B0604030504040204" pitchFamily="34" charset="0"/>
                <a:cs typeface="Times New Roman" panose="02020603050405020304" pitchFamily="18" charset="0"/>
              </a:rPr>
              <a:t>belgeler taahhüt edilen duruma aykırı hususlar içeriyorsa;</a:t>
            </a:r>
            <a:endParaRPr lang="tr-TR" altLang="tr-TR" sz="2000" dirty="0">
              <a:solidFill>
                <a:srgbClr val="FF0000"/>
              </a:solidFill>
              <a:latin typeface="+mn-lt"/>
              <a:ea typeface="Verdana" panose="020B0604030504040204" pitchFamily="34" charset="0"/>
              <a:cs typeface="Times New Roman" panose="02020603050405020304" pitchFamily="18" charset="0"/>
            </a:endParaRPr>
          </a:p>
          <a:p>
            <a:pPr marL="892175" lvl="2" indent="-342900" algn="just">
              <a:lnSpc>
                <a:spcPct val="150000"/>
              </a:lnSpc>
              <a:buClr>
                <a:srgbClr val="C00000"/>
              </a:buClr>
              <a:buFont typeface="Wingdings" panose="05000000000000000000" pitchFamily="2" charset="2"/>
              <a:buChar char="ü"/>
            </a:pPr>
            <a:r>
              <a:rPr lang="tr-TR" altLang="tr-TR" dirty="0">
                <a:ea typeface="Verdana" panose="020B0604030504040204" pitchFamily="34" charset="0"/>
                <a:cs typeface="Times New Roman" panose="02020603050405020304" pitchFamily="18" charset="0"/>
              </a:rPr>
              <a:t>Geçici teminatı </a:t>
            </a:r>
            <a:r>
              <a:rPr lang="tr-TR" altLang="tr-TR" dirty="0">
                <a:solidFill>
                  <a:srgbClr val="C00000"/>
                </a:solidFill>
                <a:ea typeface="Verdana" panose="020B0604030504040204" pitchFamily="34" charset="0"/>
                <a:cs typeface="Times New Roman" panose="02020603050405020304" pitchFamily="18" charset="0"/>
              </a:rPr>
              <a:t>gelir kaydedilir.</a:t>
            </a:r>
          </a:p>
          <a:p>
            <a:pPr marL="892175" lvl="2" indent="-342900" algn="just">
              <a:lnSpc>
                <a:spcPct val="150000"/>
              </a:lnSpc>
              <a:buClr>
                <a:srgbClr val="C00000"/>
              </a:buClr>
              <a:buFont typeface="Wingdings" panose="05000000000000000000" pitchFamily="2" charset="2"/>
              <a:buChar char="ü"/>
            </a:pPr>
            <a:r>
              <a:rPr lang="tr-TR" altLang="tr-TR" dirty="0">
                <a:ea typeface="Verdana" panose="020B0604030504040204" pitchFamily="34" charset="0"/>
                <a:cs typeface="Times New Roman" panose="02020603050405020304" pitchFamily="18" charset="0"/>
              </a:rPr>
              <a:t>Ancak hakkında ihalelere katılmaktan </a:t>
            </a:r>
            <a:r>
              <a:rPr lang="tr-TR" altLang="tr-TR" dirty="0">
                <a:solidFill>
                  <a:srgbClr val="C00000"/>
                </a:solidFill>
                <a:ea typeface="Verdana" panose="020B0604030504040204" pitchFamily="34" charset="0"/>
                <a:cs typeface="Times New Roman" panose="02020603050405020304" pitchFamily="18" charset="0"/>
              </a:rPr>
              <a:t>yasaklama kararı verilmez.</a:t>
            </a:r>
          </a:p>
        </p:txBody>
      </p:sp>
    </p:spTree>
    <p:extLst>
      <p:ext uri="{BB962C8B-B14F-4D97-AF65-F5344CB8AC3E}">
        <p14:creationId xmlns:p14="http://schemas.microsoft.com/office/powerpoint/2010/main" val="122349685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p:txBody>
          <a:bodyPr>
            <a:normAutofit/>
          </a:bodyPr>
          <a:lstStyle/>
          <a:p>
            <a:r>
              <a:rPr lang="tr-TR" altLang="tr-TR" sz="2200" dirty="0">
                <a:solidFill>
                  <a:srgbClr val="C00000"/>
                </a:solidFill>
                <a:latin typeface="+mn-lt"/>
                <a:cs typeface="Times New Roman" panose="02020603050405020304" pitchFamily="18" charset="0"/>
              </a:rPr>
              <a:t>Sözleşmenin İmzalanması</a:t>
            </a:r>
            <a:endParaRPr lang="tr-TR" sz="2200" dirty="0">
              <a:solidFill>
                <a:srgbClr val="C00000"/>
              </a:solidFill>
              <a:latin typeface="+mn-lt"/>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866588" y="1818662"/>
            <a:ext cx="7509661" cy="42141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spcAft>
                <a:spcPts val="1200"/>
              </a:spcAft>
              <a:buNone/>
            </a:pPr>
            <a:r>
              <a:rPr lang="tr-TR" altLang="tr-TR" sz="2000" dirty="0">
                <a:latin typeface="+mn-lt"/>
                <a:ea typeface="Verdana" panose="020B0604030504040204" pitchFamily="34" charset="0"/>
                <a:cs typeface="Times New Roman" panose="02020603050405020304" pitchFamily="18" charset="0"/>
              </a:rPr>
              <a:t>İhale üzerinde kalan istekli ihale tarihinde Kanunun 10’uncu maddesinin dördüncü fıkrasının (a), (b), (c), (d), (e) ve (g) bentlerinde sayılan durumlarda olmadığına dair belgeleri veya kesin teminatı vermez ya da sözleşme imzalamaz ise;</a:t>
            </a:r>
          </a:p>
          <a:p>
            <a:pPr marL="284400" lvl="1" indent="-284400" algn="just">
              <a:lnSpc>
                <a:spcPct val="150000"/>
              </a:lnSpc>
              <a:spcBef>
                <a:spcPts val="0"/>
              </a:spcBef>
              <a:spcAft>
                <a:spcPts val="1200"/>
              </a:spcAft>
              <a:buClr>
                <a:srgbClr val="35436A"/>
              </a:buClr>
            </a:pPr>
            <a:r>
              <a:rPr lang="tr-TR" altLang="tr-TR" sz="2000" dirty="0">
                <a:ea typeface="Verdana" panose="020B0604030504040204" pitchFamily="34" charset="0"/>
                <a:cs typeface="Times New Roman" panose="02020603050405020304" pitchFamily="18" charset="0"/>
              </a:rPr>
              <a:t>EAEA </a:t>
            </a:r>
            <a:r>
              <a:rPr lang="tr-TR" altLang="tr-TR" sz="2000" b="1" dirty="0">
                <a:solidFill>
                  <a:srgbClr val="FF0000"/>
                </a:solidFill>
                <a:ea typeface="Verdana" panose="020B0604030504040204" pitchFamily="34" charset="0"/>
                <a:cs typeface="Times New Roman" panose="02020603050405020304" pitchFamily="18" charset="0"/>
              </a:rPr>
              <a:t>ikinci teklif fiyatının, </a:t>
            </a:r>
            <a:r>
              <a:rPr lang="tr-TR" altLang="tr-TR" sz="2000" dirty="0">
                <a:ea typeface="Verdana" panose="020B0604030504040204" pitchFamily="34" charset="0"/>
                <a:cs typeface="Times New Roman" panose="02020603050405020304" pitchFamily="18" charset="0"/>
              </a:rPr>
              <a:t>ihale yetkilisince uygun görülmesi kaydıyla bu teklif sahibi istekliyle sözleşme imzalanabilir. </a:t>
            </a:r>
          </a:p>
          <a:p>
            <a:pPr marL="0" indent="0" algn="just">
              <a:lnSpc>
                <a:spcPct val="150000"/>
              </a:lnSpc>
              <a:spcBef>
                <a:spcPts val="0"/>
              </a:spcBef>
              <a:spcAft>
                <a:spcPts val="1200"/>
              </a:spcAft>
              <a:buNone/>
            </a:pPr>
            <a:r>
              <a:rPr lang="tr-TR" altLang="tr-TR" sz="2000" dirty="0">
                <a:latin typeface="+mn-lt"/>
                <a:ea typeface="Verdana" panose="020B0604030504040204" pitchFamily="34" charset="0"/>
                <a:cs typeface="Times New Roman" panose="02020603050405020304" pitchFamily="18" charset="0"/>
              </a:rPr>
              <a:t>İkinci istekli de sözleşmenin imzalanması koşullarını yerine getirmediği taktirde </a:t>
            </a:r>
            <a:r>
              <a:rPr lang="tr-TR" altLang="tr-TR" sz="2000" b="1" dirty="0">
                <a:solidFill>
                  <a:srgbClr val="FF0000"/>
                </a:solidFill>
                <a:latin typeface="+mn-lt"/>
                <a:ea typeface="Verdana" panose="020B0604030504040204" pitchFamily="34" charset="0"/>
                <a:cs typeface="Times New Roman" panose="02020603050405020304" pitchFamily="18" charset="0"/>
              </a:rPr>
              <a:t>ihale iptal edilir </a:t>
            </a:r>
            <a:r>
              <a:rPr lang="tr-TR" altLang="tr-TR" sz="2000" dirty="0">
                <a:latin typeface="+mn-lt"/>
                <a:ea typeface="Verdana" panose="020B0604030504040204" pitchFamily="34" charset="0"/>
                <a:cs typeface="Times New Roman" panose="02020603050405020304" pitchFamily="18" charset="0"/>
              </a:rPr>
              <a:t>(geçici teminatı gelir kaydedilir).</a:t>
            </a:r>
          </a:p>
        </p:txBody>
      </p:sp>
    </p:spTree>
    <p:extLst>
      <p:ext uri="{BB962C8B-B14F-4D97-AF65-F5344CB8AC3E}">
        <p14:creationId xmlns:p14="http://schemas.microsoft.com/office/powerpoint/2010/main" val="293419399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5656" y="943314"/>
            <a:ext cx="8381894" cy="614274"/>
          </a:xfrm>
        </p:spPr>
        <p:txBody>
          <a:bodyPr/>
          <a:lstStyle/>
          <a:p>
            <a:pPr algn="ctr"/>
            <a:r>
              <a:rPr lang="tr-TR" sz="1800" dirty="0">
                <a:solidFill>
                  <a:srgbClr val="C00000"/>
                </a:solidFill>
                <a:latin typeface="+mn-lt"/>
                <a:cs typeface="Times New Roman" panose="02020603050405020304" pitchFamily="18" charset="0"/>
              </a:rPr>
              <a:t>4734 Sayılı Kanun Kapsamındaki Üniversitemiz Alımlarının İhale Usulüne Göre Yüzdelik Olarak Sınıflandırılması (2019-2020-2021-2022 Yılları)</a:t>
            </a:r>
          </a:p>
        </p:txBody>
      </p:sp>
      <p:graphicFrame>
        <p:nvGraphicFramePr>
          <p:cNvPr id="6" name="Grafik 5"/>
          <p:cNvGraphicFramePr/>
          <p:nvPr>
            <p:extLst>
              <p:ext uri="{D42A27DB-BD31-4B8C-83A1-F6EECF244321}">
                <p14:modId xmlns:p14="http://schemas.microsoft.com/office/powerpoint/2010/main" val="1208050219"/>
              </p:ext>
            </p:extLst>
          </p:nvPr>
        </p:nvGraphicFramePr>
        <p:xfrm>
          <a:off x="589660" y="1623700"/>
          <a:ext cx="7819402" cy="3119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Tablo 20"/>
          <p:cNvGraphicFramePr>
            <a:graphicFrameLocks noGrp="1"/>
          </p:cNvGraphicFramePr>
          <p:nvPr>
            <p:extLst>
              <p:ext uri="{D42A27DB-BD31-4B8C-83A1-F6EECF244321}">
                <p14:modId xmlns:p14="http://schemas.microsoft.com/office/powerpoint/2010/main" val="325713690"/>
              </p:ext>
            </p:extLst>
          </p:nvPr>
        </p:nvGraphicFramePr>
        <p:xfrm>
          <a:off x="1879308" y="4875141"/>
          <a:ext cx="5614589" cy="1442652"/>
        </p:xfrm>
        <a:graphic>
          <a:graphicData uri="http://schemas.openxmlformats.org/drawingml/2006/table">
            <a:tbl>
              <a:tblPr firstRow="1" bandRow="1">
                <a:tableStyleId>{5C22544A-7EE6-4342-B048-85BDC9FD1C3A}</a:tableStyleId>
              </a:tblPr>
              <a:tblGrid>
                <a:gridCol w="2811567">
                  <a:extLst>
                    <a:ext uri="{9D8B030D-6E8A-4147-A177-3AD203B41FA5}">
                      <a16:colId xmlns:a16="http://schemas.microsoft.com/office/drawing/2014/main" val="1097966200"/>
                    </a:ext>
                  </a:extLst>
                </a:gridCol>
                <a:gridCol w="777667">
                  <a:extLst>
                    <a:ext uri="{9D8B030D-6E8A-4147-A177-3AD203B41FA5}">
                      <a16:colId xmlns:a16="http://schemas.microsoft.com/office/drawing/2014/main" val="2529264433"/>
                    </a:ext>
                  </a:extLst>
                </a:gridCol>
                <a:gridCol w="692210">
                  <a:extLst>
                    <a:ext uri="{9D8B030D-6E8A-4147-A177-3AD203B41FA5}">
                      <a16:colId xmlns:a16="http://schemas.microsoft.com/office/drawing/2014/main" val="2968923281"/>
                    </a:ext>
                  </a:extLst>
                </a:gridCol>
                <a:gridCol w="675117">
                  <a:extLst>
                    <a:ext uri="{9D8B030D-6E8A-4147-A177-3AD203B41FA5}">
                      <a16:colId xmlns:a16="http://schemas.microsoft.com/office/drawing/2014/main" val="211173842"/>
                    </a:ext>
                  </a:extLst>
                </a:gridCol>
                <a:gridCol w="658028">
                  <a:extLst>
                    <a:ext uri="{9D8B030D-6E8A-4147-A177-3AD203B41FA5}">
                      <a16:colId xmlns:a16="http://schemas.microsoft.com/office/drawing/2014/main" val="4263402803"/>
                    </a:ext>
                  </a:extLst>
                </a:gridCol>
              </a:tblGrid>
              <a:tr h="314780">
                <a:tc gridSpan="5">
                  <a:txBody>
                    <a:bodyPr/>
                    <a:lstStyle/>
                    <a:p>
                      <a:pPr algn="ctr"/>
                      <a:r>
                        <a:rPr lang="tr-TR" sz="1600" b="1" kern="1200" dirty="0">
                          <a:solidFill>
                            <a:srgbClr val="C00000"/>
                          </a:solidFill>
                          <a:latin typeface="+mn-lt"/>
                          <a:ea typeface="+mj-ea"/>
                          <a:cs typeface="Times New Roman" panose="02020603050405020304" pitchFamily="18" charset="0"/>
                        </a:rPr>
                        <a:t>Türkiye Geneli (%)</a:t>
                      </a:r>
                    </a:p>
                  </a:txBody>
                  <a:tcPr>
                    <a:solidFill>
                      <a:schemeClr val="accent3">
                        <a:lumMod val="40000"/>
                        <a:lumOff val="6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305885523"/>
                  </a:ext>
                </a:extLst>
              </a:tr>
              <a:tr h="257548">
                <a:tc>
                  <a:txBody>
                    <a:bodyPr/>
                    <a:lstStyle/>
                    <a:p>
                      <a:pPr algn="ctr"/>
                      <a:endParaRPr lang="tr-TR" sz="1200" dirty="0">
                        <a:latin typeface="+mn-lt"/>
                      </a:endParaRPr>
                    </a:p>
                  </a:txBody>
                  <a:tcPr>
                    <a:solidFill>
                      <a:schemeClr val="accent3">
                        <a:lumMod val="40000"/>
                        <a:lumOff val="60000"/>
                      </a:schemeClr>
                    </a:solidFill>
                  </a:tcPr>
                </a:tc>
                <a:tc>
                  <a:txBody>
                    <a:bodyPr/>
                    <a:lstStyle/>
                    <a:p>
                      <a:pPr algn="ctr"/>
                      <a:r>
                        <a:rPr lang="tr-TR" sz="1200" b="1" dirty="0">
                          <a:latin typeface="+mn-lt"/>
                        </a:rPr>
                        <a:t>2019</a:t>
                      </a:r>
                    </a:p>
                  </a:txBody>
                  <a:tcPr>
                    <a:solidFill>
                      <a:schemeClr val="accent3">
                        <a:lumMod val="40000"/>
                        <a:lumOff val="60000"/>
                      </a:schemeClr>
                    </a:solidFill>
                  </a:tcPr>
                </a:tc>
                <a:tc>
                  <a:txBody>
                    <a:bodyPr/>
                    <a:lstStyle/>
                    <a:p>
                      <a:r>
                        <a:rPr lang="tr-TR" sz="1200" b="1" dirty="0">
                          <a:latin typeface="+mn-lt"/>
                        </a:rPr>
                        <a:t>2020</a:t>
                      </a:r>
                    </a:p>
                  </a:txBody>
                  <a:tcPr>
                    <a:solidFill>
                      <a:schemeClr val="accent3">
                        <a:lumMod val="40000"/>
                        <a:lumOff val="60000"/>
                      </a:schemeClr>
                    </a:solidFill>
                  </a:tcPr>
                </a:tc>
                <a:tc>
                  <a:txBody>
                    <a:bodyPr/>
                    <a:lstStyle/>
                    <a:p>
                      <a:r>
                        <a:rPr lang="tr-TR" sz="1200" b="1" dirty="0">
                          <a:latin typeface="+mn-lt"/>
                        </a:rPr>
                        <a:t>2021</a:t>
                      </a:r>
                    </a:p>
                  </a:txBody>
                  <a:tcPr>
                    <a:solidFill>
                      <a:schemeClr val="accent3">
                        <a:lumMod val="40000"/>
                        <a:lumOff val="60000"/>
                      </a:schemeClr>
                    </a:solidFill>
                  </a:tcPr>
                </a:tc>
                <a:tc>
                  <a:txBody>
                    <a:bodyPr/>
                    <a:lstStyle/>
                    <a:p>
                      <a:r>
                        <a:rPr lang="tr-TR" sz="1200" b="1" dirty="0">
                          <a:latin typeface="+mn-lt"/>
                        </a:rPr>
                        <a:t>2022</a:t>
                      </a:r>
                    </a:p>
                  </a:txBody>
                  <a:tcPr>
                    <a:solidFill>
                      <a:schemeClr val="accent3">
                        <a:lumMod val="40000"/>
                        <a:lumOff val="60000"/>
                      </a:schemeClr>
                    </a:solidFill>
                  </a:tcPr>
                </a:tc>
                <a:extLst>
                  <a:ext uri="{0D108BD9-81ED-4DB2-BD59-A6C34878D82A}">
                    <a16:rowId xmlns:a16="http://schemas.microsoft.com/office/drawing/2014/main" val="3336830782"/>
                  </a:ext>
                </a:extLst>
              </a:tr>
              <a:tr h="257548">
                <a:tc>
                  <a:txBody>
                    <a:bodyPr/>
                    <a:lstStyle/>
                    <a:p>
                      <a:r>
                        <a:rPr lang="tr-TR" sz="1200" b="1" dirty="0">
                          <a:solidFill>
                            <a:schemeClr val="tx1"/>
                          </a:solidFill>
                          <a:latin typeface="+mn-lt"/>
                        </a:rPr>
                        <a:t>Açık İhale</a:t>
                      </a:r>
                    </a:p>
                  </a:txBody>
                  <a:tcPr>
                    <a:solidFill>
                      <a:schemeClr val="accent3">
                        <a:lumMod val="40000"/>
                        <a:lumOff val="60000"/>
                      </a:schemeClr>
                    </a:solidFill>
                  </a:tcPr>
                </a:tc>
                <a:tc>
                  <a:txBody>
                    <a:bodyPr/>
                    <a:lstStyle/>
                    <a:p>
                      <a:pPr algn="r"/>
                      <a:r>
                        <a:rPr lang="tr-TR" sz="1200" i="1" dirty="0">
                          <a:latin typeface="+mn-lt"/>
                        </a:rPr>
                        <a:t>70,78</a:t>
                      </a:r>
                    </a:p>
                  </a:txBody>
                  <a:tcPr>
                    <a:solidFill>
                      <a:schemeClr val="accent3">
                        <a:lumMod val="40000"/>
                        <a:lumOff val="60000"/>
                      </a:schemeClr>
                    </a:solidFill>
                  </a:tcPr>
                </a:tc>
                <a:tc>
                  <a:txBody>
                    <a:bodyPr/>
                    <a:lstStyle/>
                    <a:p>
                      <a:pPr algn="r"/>
                      <a:r>
                        <a:rPr lang="tr-TR" sz="1200" i="1" dirty="0">
                          <a:latin typeface="+mn-lt"/>
                        </a:rPr>
                        <a:t>71,07</a:t>
                      </a:r>
                    </a:p>
                  </a:txBody>
                  <a:tcPr>
                    <a:solidFill>
                      <a:schemeClr val="accent3">
                        <a:lumMod val="40000"/>
                        <a:lumOff val="60000"/>
                      </a:schemeClr>
                    </a:solidFill>
                  </a:tcPr>
                </a:tc>
                <a:tc>
                  <a:txBody>
                    <a:bodyPr/>
                    <a:lstStyle/>
                    <a:p>
                      <a:pPr algn="r"/>
                      <a:r>
                        <a:rPr lang="tr-TR" sz="1200" i="1" dirty="0">
                          <a:latin typeface="+mn-lt"/>
                        </a:rPr>
                        <a:t>71,99</a:t>
                      </a:r>
                    </a:p>
                  </a:txBody>
                  <a:tcPr>
                    <a:solidFill>
                      <a:schemeClr val="accent3">
                        <a:lumMod val="40000"/>
                        <a:lumOff val="60000"/>
                      </a:schemeClr>
                    </a:solidFill>
                  </a:tcPr>
                </a:tc>
                <a:tc>
                  <a:txBody>
                    <a:bodyPr/>
                    <a:lstStyle/>
                    <a:p>
                      <a:pPr algn="r"/>
                      <a:r>
                        <a:rPr lang="tr-TR" sz="1200" i="1" dirty="0">
                          <a:latin typeface="+mn-lt"/>
                        </a:rPr>
                        <a:t>72,95</a:t>
                      </a:r>
                    </a:p>
                  </a:txBody>
                  <a:tcPr>
                    <a:solidFill>
                      <a:schemeClr val="accent3">
                        <a:lumMod val="40000"/>
                        <a:lumOff val="60000"/>
                      </a:schemeClr>
                    </a:solidFill>
                  </a:tcPr>
                </a:tc>
                <a:extLst>
                  <a:ext uri="{0D108BD9-81ED-4DB2-BD59-A6C34878D82A}">
                    <a16:rowId xmlns:a16="http://schemas.microsoft.com/office/drawing/2014/main" val="955913243"/>
                  </a:ext>
                </a:extLst>
              </a:tr>
              <a:tr h="257548">
                <a:tc>
                  <a:txBody>
                    <a:bodyPr/>
                    <a:lstStyle/>
                    <a:p>
                      <a:r>
                        <a:rPr lang="tr-TR" sz="1200" b="1" dirty="0">
                          <a:solidFill>
                            <a:schemeClr val="tx1"/>
                          </a:solidFill>
                          <a:latin typeface="+mn-lt"/>
                        </a:rPr>
                        <a:t>Pazarlık</a:t>
                      </a:r>
                    </a:p>
                  </a:txBody>
                  <a:tcPr>
                    <a:solidFill>
                      <a:schemeClr val="accent3">
                        <a:lumMod val="40000"/>
                        <a:lumOff val="60000"/>
                      </a:schemeClr>
                    </a:solidFill>
                  </a:tcPr>
                </a:tc>
                <a:tc>
                  <a:txBody>
                    <a:bodyPr/>
                    <a:lstStyle/>
                    <a:p>
                      <a:pPr algn="r"/>
                      <a:r>
                        <a:rPr lang="tr-TR" sz="1200" i="1" dirty="0">
                          <a:latin typeface="+mn-lt"/>
                        </a:rPr>
                        <a:t>29,08</a:t>
                      </a:r>
                    </a:p>
                  </a:txBody>
                  <a:tcPr>
                    <a:solidFill>
                      <a:schemeClr val="accent3">
                        <a:lumMod val="40000"/>
                        <a:lumOff val="60000"/>
                      </a:schemeClr>
                    </a:solidFill>
                  </a:tcPr>
                </a:tc>
                <a:tc>
                  <a:txBody>
                    <a:bodyPr/>
                    <a:lstStyle/>
                    <a:p>
                      <a:pPr algn="r"/>
                      <a:r>
                        <a:rPr lang="tr-TR" sz="1200" i="1" dirty="0">
                          <a:latin typeface="+mn-lt"/>
                        </a:rPr>
                        <a:t>28,76</a:t>
                      </a:r>
                    </a:p>
                  </a:txBody>
                  <a:tcPr>
                    <a:solidFill>
                      <a:schemeClr val="accent3">
                        <a:lumMod val="40000"/>
                        <a:lumOff val="60000"/>
                      </a:schemeClr>
                    </a:solidFill>
                  </a:tcPr>
                </a:tc>
                <a:tc>
                  <a:txBody>
                    <a:bodyPr/>
                    <a:lstStyle/>
                    <a:p>
                      <a:pPr algn="r"/>
                      <a:r>
                        <a:rPr lang="tr-TR" sz="1200" i="1" dirty="0">
                          <a:latin typeface="+mn-lt"/>
                        </a:rPr>
                        <a:t>27,82</a:t>
                      </a:r>
                    </a:p>
                  </a:txBody>
                  <a:tcPr>
                    <a:solidFill>
                      <a:schemeClr val="accent3">
                        <a:lumMod val="40000"/>
                        <a:lumOff val="60000"/>
                      </a:schemeClr>
                    </a:solidFill>
                  </a:tcPr>
                </a:tc>
                <a:tc>
                  <a:txBody>
                    <a:bodyPr/>
                    <a:lstStyle/>
                    <a:p>
                      <a:pPr algn="r"/>
                      <a:r>
                        <a:rPr lang="tr-TR" sz="1200" i="1" dirty="0">
                          <a:latin typeface="+mn-lt"/>
                        </a:rPr>
                        <a:t>26,90</a:t>
                      </a:r>
                    </a:p>
                  </a:txBody>
                  <a:tcPr>
                    <a:solidFill>
                      <a:schemeClr val="accent3">
                        <a:lumMod val="40000"/>
                        <a:lumOff val="60000"/>
                      </a:schemeClr>
                    </a:solidFill>
                  </a:tcPr>
                </a:tc>
                <a:extLst>
                  <a:ext uri="{0D108BD9-81ED-4DB2-BD59-A6C34878D82A}">
                    <a16:rowId xmlns:a16="http://schemas.microsoft.com/office/drawing/2014/main" val="2457855329"/>
                  </a:ext>
                </a:extLst>
              </a:tr>
              <a:tr h="284412">
                <a:tc>
                  <a:txBody>
                    <a:bodyPr/>
                    <a:lstStyle/>
                    <a:p>
                      <a:r>
                        <a:rPr lang="tr-TR" sz="1200" b="1" dirty="0">
                          <a:solidFill>
                            <a:schemeClr val="tx1"/>
                          </a:solidFill>
                          <a:latin typeface="+mn-lt"/>
                        </a:rPr>
                        <a:t>Belli İstekliler </a:t>
                      </a:r>
                      <a:r>
                        <a:rPr lang="tr-TR" sz="1200" b="1" dirty="0" err="1">
                          <a:solidFill>
                            <a:schemeClr val="tx1"/>
                          </a:solidFill>
                          <a:latin typeface="+mn-lt"/>
                        </a:rPr>
                        <a:t>Ars</a:t>
                      </a:r>
                      <a:r>
                        <a:rPr lang="tr-TR" sz="1200" b="1" dirty="0">
                          <a:solidFill>
                            <a:schemeClr val="tx1"/>
                          </a:solidFill>
                          <a:latin typeface="+mn-lt"/>
                        </a:rPr>
                        <a:t>. İhale</a:t>
                      </a:r>
                    </a:p>
                  </a:txBody>
                  <a:tcPr>
                    <a:solidFill>
                      <a:schemeClr val="accent3">
                        <a:lumMod val="40000"/>
                        <a:lumOff val="60000"/>
                      </a:schemeClr>
                    </a:solidFill>
                  </a:tcPr>
                </a:tc>
                <a:tc>
                  <a:txBody>
                    <a:bodyPr/>
                    <a:lstStyle/>
                    <a:p>
                      <a:pPr algn="r"/>
                      <a:r>
                        <a:rPr lang="tr-TR" sz="1200" i="1" dirty="0">
                          <a:latin typeface="+mn-lt"/>
                        </a:rPr>
                        <a:t>0,14</a:t>
                      </a:r>
                    </a:p>
                  </a:txBody>
                  <a:tcPr>
                    <a:solidFill>
                      <a:schemeClr val="accent3">
                        <a:lumMod val="40000"/>
                        <a:lumOff val="60000"/>
                      </a:schemeClr>
                    </a:solidFill>
                  </a:tcPr>
                </a:tc>
                <a:tc>
                  <a:txBody>
                    <a:bodyPr/>
                    <a:lstStyle/>
                    <a:p>
                      <a:pPr algn="r"/>
                      <a:r>
                        <a:rPr lang="tr-TR" sz="1200" i="1" dirty="0">
                          <a:latin typeface="+mn-lt"/>
                        </a:rPr>
                        <a:t>0,17</a:t>
                      </a:r>
                    </a:p>
                  </a:txBody>
                  <a:tcPr>
                    <a:solidFill>
                      <a:schemeClr val="accent3">
                        <a:lumMod val="40000"/>
                        <a:lumOff val="60000"/>
                      </a:schemeClr>
                    </a:solidFill>
                  </a:tcPr>
                </a:tc>
                <a:tc>
                  <a:txBody>
                    <a:bodyPr/>
                    <a:lstStyle/>
                    <a:p>
                      <a:pPr algn="r"/>
                      <a:r>
                        <a:rPr lang="tr-TR" sz="1200" i="1" dirty="0">
                          <a:latin typeface="+mn-lt"/>
                        </a:rPr>
                        <a:t>0,19</a:t>
                      </a:r>
                    </a:p>
                  </a:txBody>
                  <a:tcPr>
                    <a:solidFill>
                      <a:schemeClr val="accent3">
                        <a:lumMod val="40000"/>
                        <a:lumOff val="60000"/>
                      </a:schemeClr>
                    </a:solidFill>
                  </a:tcPr>
                </a:tc>
                <a:tc>
                  <a:txBody>
                    <a:bodyPr/>
                    <a:lstStyle/>
                    <a:p>
                      <a:pPr algn="r"/>
                      <a:r>
                        <a:rPr lang="tr-TR" sz="1200" i="1" dirty="0">
                          <a:latin typeface="+mn-lt"/>
                        </a:rPr>
                        <a:t>0,16</a:t>
                      </a:r>
                    </a:p>
                  </a:txBody>
                  <a:tcPr>
                    <a:solidFill>
                      <a:schemeClr val="accent3">
                        <a:lumMod val="40000"/>
                        <a:lumOff val="60000"/>
                      </a:schemeClr>
                    </a:solidFill>
                  </a:tcPr>
                </a:tc>
                <a:extLst>
                  <a:ext uri="{0D108BD9-81ED-4DB2-BD59-A6C34878D82A}">
                    <a16:rowId xmlns:a16="http://schemas.microsoft.com/office/drawing/2014/main" val="1018362935"/>
                  </a:ext>
                </a:extLst>
              </a:tr>
            </a:tbl>
          </a:graphicData>
        </a:graphic>
      </p:graphicFrame>
    </p:spTree>
    <p:extLst>
      <p:ext uri="{BB962C8B-B14F-4D97-AF65-F5344CB8AC3E}">
        <p14:creationId xmlns:p14="http://schemas.microsoft.com/office/powerpoint/2010/main" val="334372921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5656" y="1129068"/>
            <a:ext cx="8381894" cy="742461"/>
          </a:xfrm>
        </p:spPr>
        <p:txBody>
          <a:bodyPr/>
          <a:lstStyle/>
          <a:p>
            <a:pPr algn="ctr"/>
            <a:r>
              <a:rPr lang="tr-TR" sz="1800" dirty="0">
                <a:solidFill>
                  <a:srgbClr val="C00000"/>
                </a:solidFill>
                <a:latin typeface="+mn-lt"/>
                <a:cs typeface="Times New Roman" panose="02020603050405020304" pitchFamily="18" charset="0"/>
              </a:rPr>
              <a:t>4734 sayılı Kanun Kapsamında Belirtilen İhale Usullerine Göre Yürütülen Kamu Alımlarının İhale Türüne Göre Yüzdelik Olarak Sınıflandırılması (2019-2020-2021-2022 Yılları)</a:t>
            </a:r>
          </a:p>
        </p:txBody>
      </p:sp>
      <p:graphicFrame>
        <p:nvGraphicFramePr>
          <p:cNvPr id="6" name="Grafik 5"/>
          <p:cNvGraphicFramePr/>
          <p:nvPr>
            <p:extLst>
              <p:ext uri="{D42A27DB-BD31-4B8C-83A1-F6EECF244321}">
                <p14:modId xmlns:p14="http://schemas.microsoft.com/office/powerpoint/2010/main" val="924164985"/>
              </p:ext>
            </p:extLst>
          </p:nvPr>
        </p:nvGraphicFramePr>
        <p:xfrm>
          <a:off x="1361630" y="2242897"/>
          <a:ext cx="6096000" cy="37564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549334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539552" y="946310"/>
            <a:ext cx="8277412" cy="427647"/>
          </a:xfrm>
        </p:spPr>
        <p:txBody>
          <a:bodyPr>
            <a:normAutofit/>
          </a:bodyPr>
          <a:lstStyle/>
          <a:p>
            <a:pPr lvl="0">
              <a:spcBef>
                <a:spcPct val="20000"/>
              </a:spcBef>
            </a:pPr>
            <a:r>
              <a:rPr lang="tr-TR" altLang="tr-TR" sz="2200" dirty="0">
                <a:solidFill>
                  <a:srgbClr val="C00300"/>
                </a:solidFill>
                <a:latin typeface="+mn-lt"/>
                <a:cs typeface="Times New Roman" panose="02020603050405020304" pitchFamily="18" charset="0"/>
              </a:rPr>
              <a:t>Temel İlkeler</a:t>
            </a:r>
            <a:endParaRPr lang="tr-TR" sz="2200" dirty="0">
              <a:solidFill>
                <a:srgbClr val="C00300"/>
              </a:solidFill>
              <a:latin typeface="+mn-lt"/>
              <a:cs typeface="Times New Roman" panose="02020603050405020304" pitchFamily="18" charset="0"/>
            </a:endParaRPr>
          </a:p>
        </p:txBody>
      </p:sp>
      <p:graphicFrame>
        <p:nvGraphicFramePr>
          <p:cNvPr id="5" name="İçerik Yer Tutucusu 4">
            <a:extLst>
              <a:ext uri="{FF2B5EF4-FFF2-40B4-BE49-F238E27FC236}">
                <a16:creationId xmlns:a16="http://schemas.microsoft.com/office/drawing/2014/main" id="{BE7142F0-A51A-BD4A-9917-5F9E847140D4}"/>
              </a:ext>
            </a:extLst>
          </p:cNvPr>
          <p:cNvGraphicFramePr>
            <a:graphicFrameLocks/>
          </p:cNvGraphicFramePr>
          <p:nvPr>
            <p:extLst>
              <p:ext uri="{D42A27DB-BD31-4B8C-83A1-F6EECF244321}">
                <p14:modId xmlns:p14="http://schemas.microsoft.com/office/powerpoint/2010/main" val="947614986"/>
              </p:ext>
            </p:extLst>
          </p:nvPr>
        </p:nvGraphicFramePr>
        <p:xfrm>
          <a:off x="539552" y="1340768"/>
          <a:ext cx="814724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929934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Alt Başlık 2">
            <a:extLst>
              <a:ext uri="{FF2B5EF4-FFF2-40B4-BE49-F238E27FC236}">
                <a16:creationId xmlns:a16="http://schemas.microsoft.com/office/drawing/2014/main" id="{D0CED081-F281-6C41-9775-42833FBCDF88}"/>
              </a:ext>
            </a:extLst>
          </p:cNvPr>
          <p:cNvSpPr txBox="1">
            <a:spLocks/>
          </p:cNvSpPr>
          <p:nvPr/>
        </p:nvSpPr>
        <p:spPr>
          <a:xfrm>
            <a:off x="751" y="3009207"/>
            <a:ext cx="9143249" cy="2032025"/>
          </a:xfrm>
          <a:prstGeom prst="rect">
            <a:avLst/>
          </a:prstGeom>
          <a:effectLst>
            <a:outerShdw blurRad="50800" dist="38100" dir="2700000" algn="tl" rotWithShape="0">
              <a:prstClr val="black">
                <a:alpha val="40000"/>
              </a:prstClr>
            </a:outerShdw>
          </a:effectLst>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tr-TR" b="1" i="1" dirty="0">
              <a:solidFill>
                <a:srgbClr val="002060"/>
              </a:solidFill>
              <a:latin typeface="+mj-lt"/>
              <a:cs typeface="Calibri" panose="020F0502020204030204" pitchFamily="34" charset="0"/>
            </a:endParaRPr>
          </a:p>
          <a:p>
            <a:pPr marL="0" indent="0" algn="ctr">
              <a:buNone/>
            </a:pPr>
            <a:r>
              <a:rPr lang="tr-TR" sz="3400" b="1" i="1" dirty="0">
                <a:solidFill>
                  <a:srgbClr val="002060"/>
                </a:solidFill>
                <a:latin typeface="+mj-lt"/>
                <a:cs typeface="Calibri" panose="020F0502020204030204" pitchFamily="34" charset="0"/>
              </a:rPr>
              <a:t>TEŞEKKÜR EDERİM</a:t>
            </a:r>
          </a:p>
          <a:p>
            <a:pPr marL="0" indent="0" algn="ctr">
              <a:buNone/>
            </a:pPr>
            <a:r>
              <a:rPr lang="tr-TR" sz="3400" b="1" i="1" dirty="0">
                <a:solidFill>
                  <a:srgbClr val="002060"/>
                </a:solidFill>
                <a:latin typeface="+mj-lt"/>
                <a:cs typeface="Calibri" panose="020F0502020204030204" pitchFamily="34" charset="0"/>
              </a:rPr>
              <a:t>SAYGILARIMLA </a:t>
            </a:r>
          </a:p>
          <a:p>
            <a:pPr marL="0" indent="0" algn="ctr">
              <a:buNone/>
            </a:pPr>
            <a:endParaRPr lang="tr-TR" sz="3400" b="1" i="1" dirty="0">
              <a:latin typeface="+mj-lt"/>
              <a:cs typeface="Calibri" panose="020F0502020204030204" pitchFamily="34" charset="0"/>
            </a:endParaRPr>
          </a:p>
          <a:p>
            <a:pPr marL="0" indent="0" algn="ctr">
              <a:buNone/>
            </a:pPr>
            <a:r>
              <a:rPr lang="tr-TR" sz="3400" b="1" i="1" dirty="0">
                <a:solidFill>
                  <a:srgbClr val="002060"/>
                </a:solidFill>
                <a:latin typeface="+mj-lt"/>
                <a:cs typeface="Calibri" panose="020F0502020204030204" pitchFamily="34" charset="0"/>
              </a:rPr>
              <a:t>HÜSEYİN KÜÇÜK </a:t>
            </a:r>
          </a:p>
          <a:p>
            <a:pPr marL="0" indent="0" algn="ctr">
              <a:buNone/>
            </a:pPr>
            <a:r>
              <a:rPr lang="tr-TR" sz="3400" b="1" i="1" dirty="0">
                <a:solidFill>
                  <a:srgbClr val="002060"/>
                </a:solidFill>
                <a:latin typeface="+mj-lt"/>
                <a:cs typeface="Calibri" panose="020F0502020204030204" pitchFamily="34" charset="0"/>
              </a:rPr>
              <a:t>İHALE ŞUBE MÜDÜRÜ</a:t>
            </a:r>
          </a:p>
        </p:txBody>
      </p:sp>
      <p:pic>
        <p:nvPicPr>
          <p:cNvPr id="4" name="Resim 3"/>
          <p:cNvPicPr>
            <a:picLocks noChangeAspect="1"/>
          </p:cNvPicPr>
          <p:nvPr/>
        </p:nvPicPr>
        <p:blipFill>
          <a:blip r:embed="rId2"/>
          <a:stretch>
            <a:fillRect/>
          </a:stretch>
        </p:blipFill>
        <p:spPr>
          <a:xfrm>
            <a:off x="751" y="0"/>
            <a:ext cx="9143249" cy="2312377"/>
          </a:xfrm>
          <a:prstGeom prst="rect">
            <a:avLst/>
          </a:prstGeom>
        </p:spPr>
      </p:pic>
    </p:spTree>
    <p:extLst>
      <p:ext uri="{BB962C8B-B14F-4D97-AF65-F5344CB8AC3E}">
        <p14:creationId xmlns:p14="http://schemas.microsoft.com/office/powerpoint/2010/main" val="1195113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C3C3005-2A82-B647-B7E9-D46C55CB8B4C}"/>
              </a:ext>
            </a:extLst>
          </p:cNvPr>
          <p:cNvSpPr>
            <a:spLocks noGrp="1" noChangeArrowheads="1"/>
          </p:cNvSpPr>
          <p:nvPr>
            <p:ph type="title" idx="4294967295"/>
          </p:nvPr>
        </p:nvSpPr>
        <p:spPr>
          <a:xfrm>
            <a:off x="866588" y="878345"/>
            <a:ext cx="8277412" cy="427647"/>
          </a:xfrm>
          <a:prstGeom prst="rect">
            <a:avLst/>
          </a:prstGeom>
        </p:spPr>
        <p:txBody>
          <a:bodyPr>
            <a:normAutofit/>
          </a:bodyPr>
          <a:lstStyle/>
          <a:p>
            <a:pPr algn="l" eaLnBrk="1" hangingPunct="1">
              <a:defRPr/>
            </a:pPr>
            <a:r>
              <a:rPr lang="tr-TR" altLang="tr-TR" b="1" dirty="0">
                <a:solidFill>
                  <a:srgbClr val="C00300"/>
                </a:solidFill>
                <a:latin typeface="+mn-lt"/>
                <a:cs typeface="Times New Roman" panose="02020603050405020304" pitchFamily="18" charset="0"/>
              </a:rPr>
              <a:t>İdarelerce Uyulması Gereken Kurallar</a:t>
            </a:r>
          </a:p>
        </p:txBody>
      </p:sp>
      <p:sp>
        <p:nvSpPr>
          <p:cNvPr id="60419" name="Rectangle 3">
            <a:extLst>
              <a:ext uri="{FF2B5EF4-FFF2-40B4-BE49-F238E27FC236}">
                <a16:creationId xmlns:a16="http://schemas.microsoft.com/office/drawing/2014/main" id="{F2861EC5-75A9-FC49-BD95-C868E96CB897}"/>
              </a:ext>
            </a:extLst>
          </p:cNvPr>
          <p:cNvSpPr>
            <a:spLocks noGrp="1" noChangeArrowheads="1"/>
          </p:cNvSpPr>
          <p:nvPr>
            <p:ph sz="quarter" idx="4294967295"/>
          </p:nvPr>
        </p:nvSpPr>
        <p:spPr>
          <a:xfrm>
            <a:off x="623844" y="1213503"/>
            <a:ext cx="7827948" cy="5161660"/>
          </a:xfrm>
          <a:prstGeom prst="rect">
            <a:avLst/>
          </a:prstGeom>
        </p:spPr>
        <p:txBody>
          <a:bodyPr/>
          <a:lstStyle/>
          <a:p>
            <a:pPr algn="just" eaLnBrk="1" hangingPunct="1">
              <a:lnSpc>
                <a:spcPct val="100000"/>
              </a:lnSpc>
              <a:spcBef>
                <a:spcPts val="0"/>
              </a:spcBef>
              <a:buClr>
                <a:srgbClr val="C00000"/>
              </a:buClr>
              <a:buFont typeface="Wingdings" panose="05000000000000000000" pitchFamily="2" charset="2"/>
              <a:buChar char="ü"/>
              <a:defRPr/>
            </a:pPr>
            <a:endParaRPr lang="tr-TR" altLang="tr-TR" sz="2200" dirty="0">
              <a:latin typeface="Times New Roman" panose="02020603050405020304" pitchFamily="18" charset="0"/>
              <a:cs typeface="Times New Roman" panose="02020603050405020304" pitchFamily="18" charset="0"/>
            </a:endParaRPr>
          </a:p>
          <a:p>
            <a:pPr algn="just">
              <a:lnSpc>
                <a:spcPct val="100000"/>
              </a:lnSpc>
              <a:spcBef>
                <a:spcPts val="0"/>
              </a:spcBef>
              <a:buClr>
                <a:srgbClr val="C00000"/>
              </a:buClr>
              <a:buFont typeface="Wingdings" panose="05000000000000000000" pitchFamily="2" charset="2"/>
              <a:buChar char="ü"/>
              <a:defRPr/>
            </a:pPr>
            <a:r>
              <a:rPr lang="tr-TR" sz="2000" dirty="0">
                <a:latin typeface="+mn-lt"/>
                <a:cs typeface="Times New Roman" panose="02020603050405020304" pitchFamily="18" charset="0"/>
              </a:rPr>
              <a:t>Bu Kanuna göre yapılacak ihalelerde </a:t>
            </a:r>
            <a:r>
              <a:rPr lang="tr-TR" sz="2000" b="1" dirty="0">
                <a:solidFill>
                  <a:srgbClr val="FF0000"/>
                </a:solidFill>
                <a:latin typeface="+mn-lt"/>
                <a:cs typeface="Times New Roman" panose="02020603050405020304" pitchFamily="18" charset="0"/>
              </a:rPr>
              <a:t>açık ihale usulü </a:t>
            </a:r>
            <a:r>
              <a:rPr lang="tr-TR" sz="2000" dirty="0">
                <a:latin typeface="+mn-lt"/>
                <a:cs typeface="Times New Roman" panose="02020603050405020304" pitchFamily="18" charset="0"/>
              </a:rPr>
              <a:t>ve </a:t>
            </a:r>
            <a:r>
              <a:rPr lang="tr-TR" sz="2000" b="1" dirty="0">
                <a:solidFill>
                  <a:srgbClr val="FF0000"/>
                </a:solidFill>
                <a:latin typeface="+mn-lt"/>
                <a:cs typeface="Times New Roman" panose="02020603050405020304" pitchFamily="18" charset="0"/>
              </a:rPr>
              <a:t>belli istekliler arasında ihale usulü</a:t>
            </a:r>
            <a:r>
              <a:rPr lang="tr-TR" sz="2000" dirty="0">
                <a:latin typeface="+mn-lt"/>
                <a:cs typeface="Times New Roman" panose="02020603050405020304" pitchFamily="18" charset="0"/>
              </a:rPr>
              <a:t> temel usullerdir. Diğer ihale usulleri Kanunda belirtilen özel hallerde kullanılabilir. </a:t>
            </a:r>
          </a:p>
          <a:p>
            <a:pPr marL="0" indent="0" algn="just">
              <a:lnSpc>
                <a:spcPct val="100000"/>
              </a:lnSpc>
              <a:spcBef>
                <a:spcPts val="0"/>
              </a:spcBef>
              <a:buClr>
                <a:srgbClr val="C00000"/>
              </a:buClr>
              <a:buNone/>
              <a:defRPr/>
            </a:pPr>
            <a:endParaRPr lang="tr-TR" altLang="tr-TR" sz="2000" dirty="0">
              <a:latin typeface="+mn-lt"/>
              <a:cs typeface="Times New Roman" panose="02020603050405020304" pitchFamily="18" charset="0"/>
            </a:endParaRPr>
          </a:p>
          <a:p>
            <a:pPr algn="just" eaLnBrk="1" hangingPunct="1">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Aralarında kabul edilebilir, doğal bir bağlantı olmadığı sürece mal alımı, hizmet alımı ve yapım işleri bir arada ihale edilemez.	</a:t>
            </a:r>
          </a:p>
          <a:p>
            <a:pPr marL="0" indent="0" algn="just" eaLnBrk="1" hangingPunct="1">
              <a:lnSpc>
                <a:spcPct val="100000"/>
              </a:lnSpc>
              <a:spcBef>
                <a:spcPts val="0"/>
              </a:spcBef>
              <a:buClr>
                <a:srgbClr val="C00000"/>
              </a:buClr>
              <a:buNone/>
              <a:defRPr/>
            </a:pPr>
            <a:endParaRPr lang="tr-TR" altLang="tr-TR" sz="2000" dirty="0">
              <a:latin typeface="+mn-lt"/>
              <a:cs typeface="Times New Roman" panose="02020603050405020304" pitchFamily="18" charset="0"/>
            </a:endParaRPr>
          </a:p>
          <a:p>
            <a:pPr algn="just" eaLnBrk="1" hangingPunct="1">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Eşik değerlerin altında kalmak amacıyla mal alımları, hizmet alımları ve yapım işleri kısımlara bölünemez</a:t>
            </a:r>
          </a:p>
          <a:p>
            <a:pPr marL="0" indent="0" algn="just" eaLnBrk="1" hangingPunct="1">
              <a:lnSpc>
                <a:spcPct val="100000"/>
              </a:lnSpc>
              <a:spcBef>
                <a:spcPts val="0"/>
              </a:spcBef>
              <a:buClr>
                <a:srgbClr val="C00000"/>
              </a:buClr>
              <a:buNone/>
              <a:defRPr/>
            </a:pPr>
            <a:endParaRPr lang="tr-TR" altLang="tr-TR" sz="2000" dirty="0">
              <a:latin typeface="+mn-lt"/>
              <a:cs typeface="Times New Roman" panose="02020603050405020304" pitchFamily="18" charset="0"/>
            </a:endParaRPr>
          </a:p>
          <a:p>
            <a:pPr algn="just">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Ödeneği bulunmayan hiçbir iş için ihaleye çıkılamaz. </a:t>
            </a:r>
          </a:p>
          <a:p>
            <a:pPr marL="0" indent="0" algn="just">
              <a:lnSpc>
                <a:spcPct val="100000"/>
              </a:lnSpc>
              <a:spcBef>
                <a:spcPts val="0"/>
              </a:spcBef>
              <a:buClr>
                <a:srgbClr val="C00000"/>
              </a:buClr>
              <a:buNone/>
              <a:defRPr/>
            </a:pPr>
            <a:endParaRPr lang="tr-TR" altLang="tr-TR" sz="2000" dirty="0">
              <a:latin typeface="+mn-lt"/>
              <a:cs typeface="Times New Roman" panose="02020603050405020304" pitchFamily="18" charset="0"/>
            </a:endParaRPr>
          </a:p>
          <a:p>
            <a:pPr algn="just">
              <a:lnSpc>
                <a:spcPct val="100000"/>
              </a:lnSpc>
              <a:spcBef>
                <a:spcPts val="0"/>
              </a:spcBef>
              <a:buClr>
                <a:srgbClr val="C00000"/>
              </a:buClr>
              <a:buFont typeface="Wingdings" panose="05000000000000000000" pitchFamily="2" charset="2"/>
              <a:buChar char="ü"/>
              <a:defRPr/>
            </a:pPr>
            <a:r>
              <a:rPr lang="tr-TR" altLang="tr-TR" sz="2000" dirty="0">
                <a:latin typeface="+mn-lt"/>
                <a:cs typeface="Times New Roman" panose="02020603050405020304" pitchFamily="18" charset="0"/>
              </a:rPr>
              <a:t>İhaleler zamanında yapılır, birden fazla yılı kapsayan ve yatırım niteliğinde olan işlerde ihale yılın ilk dokuz ayında sonuçlandırılır.</a:t>
            </a:r>
          </a:p>
          <a:p>
            <a:pPr algn="just">
              <a:lnSpc>
                <a:spcPct val="100000"/>
              </a:lnSpc>
              <a:spcBef>
                <a:spcPts val="0"/>
              </a:spcBef>
              <a:buClr>
                <a:srgbClr val="C00000"/>
              </a:buClr>
              <a:buFont typeface="Wingdings" panose="05000000000000000000" pitchFamily="2" charset="2"/>
              <a:buChar char="ü"/>
              <a:defRPr/>
            </a:pPr>
            <a:endParaRPr lang="tr-TR" altLang="tr-TR" sz="2000" dirty="0">
              <a:latin typeface="+mn-lt"/>
              <a:cs typeface="Times New Roman" panose="02020603050405020304" pitchFamily="18" charset="0"/>
            </a:endParaRPr>
          </a:p>
          <a:p>
            <a:pPr algn="just">
              <a:lnSpc>
                <a:spcPct val="100000"/>
              </a:lnSpc>
              <a:spcBef>
                <a:spcPts val="0"/>
              </a:spcBef>
              <a:buClr>
                <a:srgbClr val="C00000"/>
              </a:buClr>
              <a:buFont typeface="Wingdings" panose="05000000000000000000" pitchFamily="2" charset="2"/>
              <a:buChar char="ü"/>
              <a:defRPr/>
            </a:pPr>
            <a:endParaRPr lang="tr-TR" altLang="tr-TR" sz="2000" dirty="0">
              <a:latin typeface="+mn-lt"/>
              <a:cs typeface="Times New Roman" panose="02020603050405020304" pitchFamily="18" charset="0"/>
            </a:endParaRPr>
          </a:p>
          <a:p>
            <a:pPr algn="just" eaLnBrk="1" hangingPunct="1">
              <a:lnSpc>
                <a:spcPct val="100000"/>
              </a:lnSpc>
              <a:spcBef>
                <a:spcPts val="0"/>
              </a:spcBef>
              <a:buClr>
                <a:srgbClr val="C00000"/>
              </a:buClr>
              <a:buFont typeface="Wingdings" panose="05000000000000000000" pitchFamily="2" charset="2"/>
              <a:buChar char="ü"/>
              <a:defRPr/>
            </a:pPr>
            <a:endParaRPr lang="tr-TR" altLang="tr-TR" sz="2000" dirty="0">
              <a:latin typeface="+mn-lt"/>
              <a:cs typeface="Times New Roman" panose="02020603050405020304" pitchFamily="18" charset="0"/>
            </a:endParaRPr>
          </a:p>
        </p:txBody>
      </p:sp>
    </p:spTree>
    <p:extLst>
      <p:ext uri="{BB962C8B-B14F-4D97-AF65-F5344CB8AC3E}">
        <p14:creationId xmlns:p14="http://schemas.microsoft.com/office/powerpoint/2010/main" val="38904009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538197" y="808632"/>
            <a:ext cx="8277412" cy="427647"/>
          </a:xfrm>
        </p:spPr>
        <p:txBody>
          <a:bodyPr>
            <a:normAutofit fontScale="90000"/>
          </a:bodyPr>
          <a:lstStyle/>
          <a:p>
            <a:r>
              <a:rPr lang="tr-TR" sz="2200" dirty="0">
                <a:solidFill>
                  <a:srgbClr val="C00000"/>
                </a:solidFill>
                <a:latin typeface="+mn-lt"/>
                <a:cs typeface="Times New Roman" panose="02020603050405020304" pitchFamily="18" charset="0"/>
              </a:rPr>
              <a:t>Elektronik Kamu Alımları Platformu (EKAP)</a:t>
            </a:r>
            <a:br>
              <a:rPr lang="tr-TR" sz="2200" dirty="0">
                <a:solidFill>
                  <a:srgbClr val="C00000"/>
                </a:solidFill>
                <a:latin typeface="+mn-lt"/>
                <a:cs typeface="Times New Roman" panose="02020603050405020304" pitchFamily="18" charset="0"/>
              </a:rPr>
            </a:br>
            <a:endParaRPr lang="tr-TR" sz="2200" dirty="0">
              <a:solidFill>
                <a:srgbClr val="C00000"/>
              </a:solidFill>
              <a:latin typeface="+mn-lt"/>
              <a:cs typeface="Times New Roman" panose="02020603050405020304" pitchFamily="18" charset="0"/>
            </a:endParaRPr>
          </a:p>
        </p:txBody>
      </p:sp>
      <p:sp>
        <p:nvSpPr>
          <p:cNvPr id="7" name="İçerik Yer Tutucusu 6">
            <a:extLst>
              <a:ext uri="{FF2B5EF4-FFF2-40B4-BE49-F238E27FC236}">
                <a16:creationId xmlns:a16="http://schemas.microsoft.com/office/drawing/2014/main" id="{9C504D97-96DA-4E44-847B-F2352F347F5D}"/>
              </a:ext>
            </a:extLst>
          </p:cNvPr>
          <p:cNvSpPr txBox="1">
            <a:spLocks/>
          </p:cNvSpPr>
          <p:nvPr/>
        </p:nvSpPr>
        <p:spPr>
          <a:xfrm>
            <a:off x="273465" y="1567543"/>
            <a:ext cx="8639799" cy="47307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Clr>
                <a:srgbClr val="C00000"/>
              </a:buClr>
              <a:buFont typeface="Wingdings" panose="05000000000000000000" pitchFamily="2" charset="2"/>
              <a:buChar char="ü"/>
            </a:pPr>
            <a:r>
              <a:rPr lang="tr-TR" b="1" dirty="0">
                <a:solidFill>
                  <a:srgbClr val="FF0000"/>
                </a:solidFill>
                <a:latin typeface="+mn-lt"/>
              </a:rPr>
              <a:t>18/05/2022</a:t>
            </a:r>
            <a:r>
              <a:rPr lang="tr-TR" dirty="0">
                <a:latin typeface="+mn-lt"/>
              </a:rPr>
              <a:t> tarihli ve </a:t>
            </a:r>
            <a:r>
              <a:rPr lang="tr-TR" b="1" dirty="0">
                <a:solidFill>
                  <a:srgbClr val="FF0000"/>
                </a:solidFill>
                <a:latin typeface="+mn-lt"/>
              </a:rPr>
              <a:t>31839</a:t>
            </a:r>
            <a:r>
              <a:rPr lang="tr-TR" dirty="0">
                <a:latin typeface="+mn-lt"/>
              </a:rPr>
              <a:t>  sayılı Resmi </a:t>
            </a:r>
            <a:r>
              <a:rPr lang="tr-TR" dirty="0" err="1">
                <a:latin typeface="+mn-lt"/>
              </a:rPr>
              <a:t>Gazete’de</a:t>
            </a:r>
            <a:r>
              <a:rPr lang="tr-TR" dirty="0">
                <a:latin typeface="+mn-lt"/>
              </a:rPr>
              <a:t> yayımlanan Elektronik İhale Uygulama Yönetmeliğinde Değişiklik </a:t>
            </a:r>
            <a:r>
              <a:rPr lang="tr-TR" dirty="0" err="1">
                <a:latin typeface="+mn-lt"/>
              </a:rPr>
              <a:t>Yapilmasina</a:t>
            </a:r>
            <a:r>
              <a:rPr lang="tr-TR" dirty="0">
                <a:latin typeface="+mn-lt"/>
              </a:rPr>
              <a:t> Dair Yönetmelik ile, ilanı/duyurusu </a:t>
            </a:r>
            <a:r>
              <a:rPr lang="tr-TR" b="1" dirty="0">
                <a:solidFill>
                  <a:srgbClr val="FF0000"/>
                </a:solidFill>
                <a:latin typeface="+mn-lt"/>
              </a:rPr>
              <a:t>03/10/2022</a:t>
            </a:r>
            <a:r>
              <a:rPr lang="tr-TR" dirty="0">
                <a:latin typeface="+mn-lt"/>
              </a:rPr>
              <a:t> tarihi veya sonrasında yapılan </a:t>
            </a:r>
            <a:r>
              <a:rPr lang="tr-TR" b="1" dirty="0">
                <a:latin typeface="+mn-lt"/>
              </a:rPr>
              <a:t>tüm açık ihaleler </a:t>
            </a:r>
            <a:r>
              <a:rPr lang="tr-TR" dirty="0">
                <a:latin typeface="+mn-lt"/>
              </a:rPr>
              <a:t>ile Kanunun 21 inci maddesinin (</a:t>
            </a:r>
            <a:r>
              <a:rPr lang="tr-TR" b="1" dirty="0">
                <a:latin typeface="+mn-lt"/>
              </a:rPr>
              <a:t>b), (c) ve (f) </a:t>
            </a:r>
            <a:r>
              <a:rPr lang="tr-TR" dirty="0">
                <a:latin typeface="+mn-lt"/>
              </a:rPr>
              <a:t>bentleri gereğince pazarlık usulü ile gerçekleştirilen ihalelerin, </a:t>
            </a:r>
            <a:r>
              <a:rPr lang="tr-TR" b="1" dirty="0">
                <a:solidFill>
                  <a:srgbClr val="FF0000"/>
                </a:solidFill>
                <a:latin typeface="+mn-lt"/>
              </a:rPr>
              <a:t>elektronik ihale (e-ihale)</a:t>
            </a:r>
            <a:r>
              <a:rPr lang="tr-TR" dirty="0">
                <a:latin typeface="+mn-lt"/>
              </a:rPr>
              <a:t> yöntemi ile yapılmasının zorunlu olacağı hükme bağlanmıştır.</a:t>
            </a:r>
          </a:p>
          <a:p>
            <a:pPr algn="just">
              <a:buClr>
                <a:srgbClr val="C00000"/>
              </a:buClr>
              <a:buFont typeface="Wingdings" panose="05000000000000000000" pitchFamily="2" charset="2"/>
              <a:buChar char="ü"/>
            </a:pPr>
            <a:endParaRPr lang="tr-TR" altLang="tr-TR" sz="1400" b="1" u="sng" dirty="0">
              <a:latin typeface="Times New Roman" panose="02020603050405020304" pitchFamily="18" charset="0"/>
              <a:cs typeface="Times New Roman" panose="02020603050405020304" pitchFamily="18" charset="0"/>
            </a:endParaRPr>
          </a:p>
          <a:p>
            <a:pPr algn="just">
              <a:spcBef>
                <a:spcPct val="20000"/>
              </a:spcBef>
              <a:buClr>
                <a:srgbClr val="3891A7"/>
              </a:buClr>
              <a:buSzPct val="85000"/>
              <a:defRPr/>
            </a:pPr>
            <a:endParaRPr lang="tr-TR" altLang="tr-TR" sz="2200" b="1" u="sng" dirty="0">
              <a:solidFill>
                <a:prstClr val="black"/>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2286000" y="3105835"/>
            <a:ext cx="4572000" cy="2862322"/>
          </a:xfrm>
          <a:prstGeom prst="rect">
            <a:avLst/>
          </a:prstGeom>
        </p:spPr>
        <p:txBody>
          <a:bodyPr>
            <a:spAutoFit/>
          </a:bodyPr>
          <a:lstStyle/>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a:p>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36680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967665" y="834503"/>
            <a:ext cx="8241133" cy="431804"/>
          </a:xfrm>
        </p:spPr>
        <p:txBody>
          <a:bodyPr/>
          <a:lstStyle/>
          <a:p>
            <a:pPr lvl="0" algn="l">
              <a:spcBef>
                <a:spcPct val="20000"/>
              </a:spcBef>
            </a:pPr>
            <a:r>
              <a:rPr lang="tr-TR" sz="2200" dirty="0">
                <a:solidFill>
                  <a:srgbClr val="C00000"/>
                </a:solidFill>
                <a:latin typeface="+mn-lt"/>
                <a:cs typeface="Times New Roman" panose="02020603050405020304" pitchFamily="18" charset="0"/>
              </a:rPr>
              <a:t>İhale Süreci</a:t>
            </a:r>
          </a:p>
        </p:txBody>
      </p:sp>
      <p:graphicFrame>
        <p:nvGraphicFramePr>
          <p:cNvPr id="5" name="Group 105">
            <a:extLst>
              <a:ext uri="{FF2B5EF4-FFF2-40B4-BE49-F238E27FC236}">
                <a16:creationId xmlns:a16="http://schemas.microsoft.com/office/drawing/2014/main" id="{CE706AC8-986C-E942-9778-01E607ED5E7C}"/>
              </a:ext>
            </a:extLst>
          </p:cNvPr>
          <p:cNvGraphicFramePr>
            <a:graphicFrameLocks/>
          </p:cNvGraphicFramePr>
          <p:nvPr>
            <p:extLst>
              <p:ext uri="{D42A27DB-BD31-4B8C-83A1-F6EECF244321}">
                <p14:modId xmlns:p14="http://schemas.microsoft.com/office/powerpoint/2010/main" val="2732759286"/>
              </p:ext>
            </p:extLst>
          </p:nvPr>
        </p:nvGraphicFramePr>
        <p:xfrm>
          <a:off x="1029810" y="1394492"/>
          <a:ext cx="7093258" cy="4421923"/>
        </p:xfrm>
        <a:graphic>
          <a:graphicData uri="http://schemas.openxmlformats.org/drawingml/2006/table">
            <a:tbl>
              <a:tblPr/>
              <a:tblGrid>
                <a:gridCol w="635807">
                  <a:extLst>
                    <a:ext uri="{9D8B030D-6E8A-4147-A177-3AD203B41FA5}">
                      <a16:colId xmlns:a16="http://schemas.microsoft.com/office/drawing/2014/main" val="20000"/>
                    </a:ext>
                  </a:extLst>
                </a:gridCol>
                <a:gridCol w="6457451">
                  <a:extLst>
                    <a:ext uri="{9D8B030D-6E8A-4147-A177-3AD203B41FA5}">
                      <a16:colId xmlns:a16="http://schemas.microsoft.com/office/drawing/2014/main" val="20001"/>
                    </a:ext>
                  </a:extLst>
                </a:gridCol>
              </a:tblGrid>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kern="1200" cap="none" normalizeH="0" baseline="0" dirty="0">
                          <a:ln>
                            <a:noFill/>
                          </a:ln>
                          <a:solidFill>
                            <a:schemeClr val="tx1"/>
                          </a:solidFill>
                          <a:effectLst/>
                          <a:latin typeface="+mn-lt"/>
                          <a:ea typeface="+mn-ea"/>
                          <a:cs typeface="Times New Roman" panose="02020603050405020304" pitchFamily="18" charset="0"/>
                        </a:rPr>
                        <a:t>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kern="1200" cap="none" normalizeH="0" baseline="0" dirty="0">
                          <a:ln>
                            <a:noFill/>
                          </a:ln>
                          <a:solidFill>
                            <a:schemeClr val="tx1"/>
                          </a:solidFill>
                          <a:effectLst/>
                          <a:latin typeface="+mn-lt"/>
                          <a:ea typeface="+mn-ea"/>
                          <a:cs typeface="Times New Roman" panose="02020603050405020304" pitchFamily="18" charset="0"/>
                        </a:rPr>
                        <a:t>İhtiyacın Ortaya Çıkması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accent3">
                        <a:lumMod val="60000"/>
                        <a:lumOff val="40000"/>
                      </a:schemeClr>
                    </a:solidFill>
                  </a:tcPr>
                </a:tc>
                <a:extLst>
                  <a:ext uri="{0D108BD9-81ED-4DB2-BD59-A6C34878D82A}">
                    <a16:rowId xmlns:a16="http://schemas.microsoft.com/office/drawing/2014/main" val="10000"/>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2</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Teknik Şartnamenin Hazırlanması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3</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Yaklaşık Maliyet </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2"/>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4</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Usulünün Tespiti</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5</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Dokümanlarının Hazırlanması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4"/>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6</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Onayının Alınması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r h="45653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7</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defRPr/>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İlanı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6"/>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8</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Komisyonunun Kurulması </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7"/>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9</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Tekliflerin Sunulması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8"/>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10</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Tekliflerin Değerlendirilmesi ve İhalenin Karara Bağlanması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9"/>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11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İhale Sonucunun Bildirilmesi ve Sözleşme Yapılması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688445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0560" y="2360023"/>
            <a:ext cx="7812428" cy="3600101"/>
          </a:xfrm>
        </p:spPr>
        <p:txBody>
          <a:bodyPr/>
          <a:lstStyle/>
          <a:p>
            <a:pPr marL="457200" indent="-457200" algn="just">
              <a:lnSpc>
                <a:spcPct val="100000"/>
              </a:lnSpc>
              <a:spcBef>
                <a:spcPts val="0"/>
              </a:spcBef>
              <a:buClr>
                <a:srgbClr val="C00000"/>
              </a:buClr>
              <a:buFont typeface="Wingdings" panose="05000000000000000000" pitchFamily="2" charset="2"/>
              <a:buChar char="ü"/>
              <a:defRPr/>
            </a:pPr>
            <a:r>
              <a:rPr lang="tr-TR" b="0" dirty="0">
                <a:solidFill>
                  <a:schemeClr val="tx1"/>
                </a:solidFill>
                <a:latin typeface="+mn-lt"/>
                <a:ea typeface="+mn-ea"/>
                <a:cs typeface="Times New Roman" panose="02020603050405020304" pitchFamily="18" charset="0"/>
              </a:rPr>
              <a:t>İlgili birim gerekli kontrolleri sağlayarak Kurum için temin edilmesi</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 gerekli olan yapım işi, mal veya hizmetlerin tespitini yapar. İlgili</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 birimin Gerçekleştirme Görevlisinin imzası ve Harcama Yetkilisinin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onayı ile birlikte Elektronik Belge Yönetim Sistemi üzerinden İhale</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 Yapılması ilişkin üst yazı ile talepte bulunur.</a:t>
            </a:r>
          </a:p>
        </p:txBody>
      </p:sp>
      <p:graphicFrame>
        <p:nvGraphicFramePr>
          <p:cNvPr id="3" name="Tablo 2"/>
          <p:cNvGraphicFramePr>
            <a:graphicFrameLocks noGrp="1"/>
          </p:cNvGraphicFramePr>
          <p:nvPr>
            <p:extLst>
              <p:ext uri="{D42A27DB-BD31-4B8C-83A1-F6EECF244321}">
                <p14:modId xmlns:p14="http://schemas.microsoft.com/office/powerpoint/2010/main" val="3895503325"/>
              </p:ext>
            </p:extLst>
          </p:nvPr>
        </p:nvGraphicFramePr>
        <p:xfrm>
          <a:off x="994381" y="1377109"/>
          <a:ext cx="7345387" cy="539825"/>
        </p:xfrm>
        <a:graphic>
          <a:graphicData uri="http://schemas.openxmlformats.org/drawingml/2006/table">
            <a:tbl>
              <a:tblPr/>
              <a:tblGrid>
                <a:gridCol w="453900">
                  <a:extLst>
                    <a:ext uri="{9D8B030D-6E8A-4147-A177-3AD203B41FA5}">
                      <a16:colId xmlns:a16="http://schemas.microsoft.com/office/drawing/2014/main" val="2853393869"/>
                    </a:ext>
                  </a:extLst>
                </a:gridCol>
                <a:gridCol w="6891487">
                  <a:extLst>
                    <a:ext uri="{9D8B030D-6E8A-4147-A177-3AD203B41FA5}">
                      <a16:colId xmlns:a16="http://schemas.microsoft.com/office/drawing/2014/main" val="1834120981"/>
                    </a:ext>
                  </a:extLst>
                </a:gridCol>
              </a:tblGrid>
              <a:tr h="5398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kern="1200" cap="none" normalizeH="0" baseline="0" dirty="0">
                          <a:ln>
                            <a:noFill/>
                          </a:ln>
                          <a:solidFill>
                            <a:schemeClr val="tx1"/>
                          </a:solidFill>
                          <a:effectLst/>
                          <a:latin typeface="+mn-lt"/>
                          <a:ea typeface="+mn-ea"/>
                          <a:cs typeface="Times New Roman" panose="02020603050405020304" pitchFamily="18" charset="0"/>
                        </a:rPr>
                        <a:t>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kern="1200" cap="none" normalizeH="0" baseline="0" dirty="0">
                          <a:ln>
                            <a:noFill/>
                          </a:ln>
                          <a:solidFill>
                            <a:schemeClr val="tx1"/>
                          </a:solidFill>
                          <a:effectLst/>
                          <a:latin typeface="+mn-lt"/>
                          <a:ea typeface="+mn-ea"/>
                          <a:cs typeface="Times New Roman" panose="02020603050405020304" pitchFamily="18" charset="0"/>
                        </a:rPr>
                        <a:t>İhtiyacın Ortaya Çıkması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accent3">
                        <a:lumMod val="60000"/>
                        <a:lumOff val="40000"/>
                      </a:schemeClr>
                    </a:solidFill>
                  </a:tcPr>
                </a:tc>
                <a:extLst>
                  <a:ext uri="{0D108BD9-81ED-4DB2-BD59-A6C34878D82A}">
                    <a16:rowId xmlns:a16="http://schemas.microsoft.com/office/drawing/2014/main" val="3364541943"/>
                  </a:ext>
                </a:extLst>
              </a:tr>
            </a:tbl>
          </a:graphicData>
        </a:graphic>
      </p:graphicFrame>
    </p:spTree>
    <p:extLst>
      <p:ext uri="{BB962C8B-B14F-4D97-AF65-F5344CB8AC3E}">
        <p14:creationId xmlns:p14="http://schemas.microsoft.com/office/powerpoint/2010/main" val="7008638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588" y="2313542"/>
            <a:ext cx="7252843" cy="3955056"/>
          </a:xfrm>
        </p:spPr>
        <p:txBody>
          <a:bodyPr/>
          <a:lstStyle/>
          <a:p>
            <a:pPr marL="457200" indent="-457200">
              <a:buClr>
                <a:srgbClr val="FF0000"/>
              </a:buClr>
              <a:buFont typeface="Wingdings" panose="05000000000000000000" pitchFamily="2" charset="2"/>
              <a:buChar char="ü"/>
            </a:pPr>
            <a:r>
              <a:rPr lang="tr-TR" b="0" dirty="0">
                <a:solidFill>
                  <a:schemeClr val="tx1"/>
                </a:solidFill>
                <a:latin typeface="+mn-lt"/>
                <a:ea typeface="+mn-ea"/>
                <a:cs typeface="Times New Roman" panose="02020603050405020304" pitchFamily="18" charset="0"/>
              </a:rPr>
              <a:t>İlgili birim ihale yapılmasını talep ettiği  yapım işi, mal veya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hizmet  alım işi için uzman üyeleri öncülüğünde teknik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özelliklere ait  detayları Teknik Şartnamede ayrıntılı bir şekilde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belirtecektir. 4734 Sayılı Kamu İhale Kanununda 12. maddesinde </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rPr>
              <a:t>teknik şartname oluşturma usullerine değinilmiştir.</a:t>
            </a:r>
            <a:br>
              <a:rPr lang="tr-TR" b="0" dirty="0">
                <a:solidFill>
                  <a:schemeClr val="tx1"/>
                </a:solidFill>
                <a:latin typeface="+mn-lt"/>
                <a:ea typeface="+mn-ea"/>
                <a:cs typeface="Times New Roman" panose="02020603050405020304" pitchFamily="18" charset="0"/>
              </a:rPr>
            </a:br>
            <a:br>
              <a:rPr lang="tr-TR" b="0" dirty="0">
                <a:solidFill>
                  <a:schemeClr val="tx1"/>
                </a:solidFill>
                <a:latin typeface="+mn-lt"/>
                <a:ea typeface="+mn-ea"/>
                <a:cs typeface="Times New Roman" panose="02020603050405020304" pitchFamily="18" charset="0"/>
              </a:rPr>
            </a:br>
            <a:r>
              <a:rPr lang="tr-TR" b="0" dirty="0">
                <a:solidFill>
                  <a:schemeClr val="tx1"/>
                </a:solidFill>
                <a:latin typeface="+mn-lt"/>
                <a:ea typeface="+mn-ea"/>
                <a:cs typeface="Times New Roman" panose="02020603050405020304" pitchFamily="18" charset="0"/>
                <a:hlinkClick r:id="rId2"/>
              </a:rPr>
              <a:t>4734 Sayılı Kamu İhale Kanunu</a:t>
            </a:r>
            <a:br>
              <a:rPr lang="tr-TR" dirty="0"/>
            </a:br>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3031589400"/>
              </p:ext>
            </p:extLst>
          </p:nvPr>
        </p:nvGraphicFramePr>
        <p:xfrm>
          <a:off x="866588" y="1498294"/>
          <a:ext cx="7252843" cy="528809"/>
        </p:xfrm>
        <a:graphic>
          <a:graphicData uri="http://schemas.openxmlformats.org/drawingml/2006/table">
            <a:tbl>
              <a:tblPr/>
              <a:tblGrid>
                <a:gridCol w="650111">
                  <a:extLst>
                    <a:ext uri="{9D8B030D-6E8A-4147-A177-3AD203B41FA5}">
                      <a16:colId xmlns:a16="http://schemas.microsoft.com/office/drawing/2014/main" val="3797399698"/>
                    </a:ext>
                  </a:extLst>
                </a:gridCol>
                <a:gridCol w="6602732">
                  <a:extLst>
                    <a:ext uri="{9D8B030D-6E8A-4147-A177-3AD203B41FA5}">
                      <a16:colId xmlns:a16="http://schemas.microsoft.com/office/drawing/2014/main" val="1791687885"/>
                    </a:ext>
                  </a:extLst>
                </a:gridCol>
              </a:tblGrid>
              <a:tr h="528809">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2</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mn-lt"/>
                          <a:cs typeface="Times New Roman" panose="02020603050405020304" pitchFamily="18" charset="0"/>
                        </a:rPr>
                        <a:t>Teknik Şartnamenin Hazırlanması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2798275328"/>
                  </a:ext>
                </a:extLst>
              </a:tr>
            </a:tbl>
          </a:graphicData>
        </a:graphic>
      </p:graphicFrame>
    </p:spTree>
    <p:extLst>
      <p:ext uri="{BB962C8B-B14F-4D97-AF65-F5344CB8AC3E}">
        <p14:creationId xmlns:p14="http://schemas.microsoft.com/office/powerpoint/2010/main" val="172630190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5221</TotalTime>
  <Words>2426</Words>
  <Application>Microsoft Office PowerPoint</Application>
  <PresentationFormat>Ekran Gösterisi (4:3)</PresentationFormat>
  <Paragraphs>279</Paragraphs>
  <Slides>40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40</vt:i4>
      </vt:variant>
    </vt:vector>
  </HeadingPairs>
  <TitlesOfParts>
    <vt:vector size="48" baseType="lpstr">
      <vt:lpstr>Arial</vt:lpstr>
      <vt:lpstr>Arial Regular</vt:lpstr>
      <vt:lpstr>Calibri</vt:lpstr>
      <vt:lpstr>Calibri Light</vt:lpstr>
      <vt:lpstr>Myriad Pro</vt:lpstr>
      <vt:lpstr>Times New Roman</vt:lpstr>
      <vt:lpstr>Wingdings</vt:lpstr>
      <vt:lpstr>Office Teması</vt:lpstr>
      <vt:lpstr>PowerPoint Sunusu</vt:lpstr>
      <vt:lpstr>Mevzuat</vt:lpstr>
      <vt:lpstr> 4734 Sayılı Kanunun Kapsamı</vt:lpstr>
      <vt:lpstr>Temel İlkeler</vt:lpstr>
      <vt:lpstr>İdarelerce Uyulması Gereken Kurallar</vt:lpstr>
      <vt:lpstr>Elektronik Kamu Alımları Platformu (EKAP) </vt:lpstr>
      <vt:lpstr>İhale Süreci</vt:lpstr>
      <vt:lpstr>İlgili birim gerekli kontrolleri sağlayarak Kurum için temin edilmesi   gerekli olan yapım işi, mal veya hizmetlerin tespitini yapar. İlgili   birimin Gerçekleştirme Görevlisinin imzası ve Harcama Yetkilisinin   onayı ile birlikte Elektronik Belge Yönetim Sistemi üzerinden İhale   Yapılması ilişkin üst yazı ile talepte bulunur.</vt:lpstr>
      <vt:lpstr>İlgili birim ihale yapılmasını talep ettiği  yapım işi, mal veya   hizmet  alım işi için uzman üyeleri öncülüğünde teknik   özelliklere ait  detayları Teknik Şartnamede ayrıntılı bir şekilde   belirtecektir. 4734 Sayılı Kamu İhale Kanununda 12. maddesinde   teknik şartname oluşturma usullerine değinilmiştir.  4734 Sayılı Kamu İhale Kanunu </vt:lpstr>
      <vt:lpstr>Mal veya hizmet alımları ile yapım işlerinin ihalesi yapılmadan önce idarece, her türlü fiyat araştırması yapılarak KDV hariç olmak üzere yaklaşık maliyet belirlenir ve dayanaklarıyla birlikte bir hesap cetvelinde gösterilir. Yaklaşık maliyete ihale ve ön yeterlik ilanlarında yer verilmez, isteklilere veya ihale süreci ile resmi ilişki olmayan diğer kişilere açıklanmaz.</vt:lpstr>
      <vt:lpstr>Eşik Değerler</vt:lpstr>
      <vt:lpstr>Yaklaşık Maliyeti  İlişkin  Fiyatların Tespitinde; </vt:lpstr>
      <vt:lpstr>Yaklaşık maliyet cetvelindeki ortalama yaklaşık maliyet tutarına   göre  Pazarlık, Belirli İstekliler Arasından İhale ve Açık İhale   Usulü   türlerinden hangisinin tercih edileceği Harcama   Yetkilisi  tarafından kararlaştırılır. </vt:lpstr>
      <vt:lpstr>İhtiyacın Karşılanma Yolları</vt:lpstr>
      <vt:lpstr>İhale Usulleri</vt:lpstr>
      <vt:lpstr> İhale Usulleri</vt:lpstr>
      <vt:lpstr>İhale Usulleri</vt:lpstr>
      <vt:lpstr>Yapım işi, Mal veya Hizmet Alımı ihalelerinin Elektronik Belge   Yönetim Sistemi üzerinden sisteme kayıt işlemleri tamamlandıktan   sonra Birim Fiyat Teklif Cetveli, İdari Şartname, Sözleşme Tasarı ve   İhale Onay Belgesi hazır hale gelmektedir.</vt:lpstr>
      <vt:lpstr>İhaleye ilişkin bilgiler kontrol edilerek Elektronik Kamu Alımları   Platformu kayıt edilir. Tüm işlemler tamamlandıktan sonra ihale   dokümanları ile İhale Onay Belgesi hazırlanarak ilgili birimin   Harcama Yetkilisine imzaya sunulur. İlgili birimin Harcama Yetkilisi   gerekli incelemeleri yaparak İhale Onay Belgesini imzalar.  İtiraz   edilen bir husus olması halinde İhale Birimine bilgi verilerek gerekli   düzeltmeler yapılacaktır.</vt:lpstr>
      <vt:lpstr>İhale Süreci</vt:lpstr>
      <vt:lpstr>İhale Onay Belgesine Onay geldikten sonra ilan işlemlerine başlanır.   İhale İlan Süreleri ve Kuralları çerçevesin de Mal veya Hizmetin   yaklaşım maliyetine göre; Kamu İhale Bülteni, İşi yapılacağı yerde çıkan   bir yerel gazete ve bir internet haber sitesinde bir defa ilan edilir.   İlan Süreleri</vt:lpstr>
      <vt:lpstr>İlgili birimin Harcama Yetkilisi tarafından belirlenen asil ve yedek üyeler   Elektronik Belge Yönetim Sistemi  ve Elektronik Kamu Alımları   Platformu üzerinden sisteme kayıtları  yapılacaktır. Elektronik Belge   Yönetim Sistemi üzerinden Komisyon  Oluşturulması ve İhale Bildirimi üst   yazı ile bildirimler yapılacaktır.  Komisyon Üyeleri Elektronik Kamu   Alımları Platformu girişleri   yapılacaktır.</vt:lpstr>
      <vt:lpstr>İhale Komisyonu</vt:lpstr>
      <vt:lpstr>İhale Komisyonu</vt:lpstr>
      <vt:lpstr>E-teklifler istekliler tarafından Elektronik Kamu Alımları Platformu   üzerinden, yalnızca teklif mektubu ve ekleri doldurularak   hazırlandıktan sonra e-imza ile imzalanarak ihale tarih ve saatine   kadar istekliler tarafından gönderilir. </vt:lpstr>
      <vt:lpstr>Tekliflerin Hazırlanması Sunulması (e- ihale)</vt:lpstr>
      <vt:lpstr>İhalenin Karara Bağlanması ve Onaylanması</vt:lpstr>
      <vt:lpstr>İhale komisyonu belirleyeceği bir tarih ve saatte toplanır ve Elektronik   Kamu Alımları Platformu üzerinde tekliflerin değerlendirilmesine başlanır.   Teklif değerlendirme işlemleri birden fazla oturumda yapılabilir. Her   oturum kapatılmadan önce bilgiler Elektronik Kamu Alımları Platformuna   kaydedilir ve düzenlenen tutanakların bir çıktısı alınarak ihale komisyonu   üyeleri tarafından imzalanır. İhale Komisyonu teklif edilen fiyata, geçici   teminata ve yeterlilik bilgisi tablosunda beyan edilen bilgilerden eksiksiz   olanları ve yaklaşık maliyet tutarı dikkate alınarak birinci avantajlı teklif   sahibi ve ikinci avantajlı sahibi belirlenir. Komisyon kararı yazılarak   komisyon üyeleri ve ihale yetkilisine imzaya sunulur. </vt:lpstr>
      <vt:lpstr>Tekliflerin Alınması ve Açılması </vt:lpstr>
      <vt:lpstr>Tekliflerin değerlendirilmesi </vt:lpstr>
      <vt:lpstr>Yaklaşık Maliyetin Üzerindeki Teklifler</vt:lpstr>
      <vt:lpstr>Bütün Teklifler Reddedilerek İhalenin İptali</vt:lpstr>
      <vt:lpstr>İhaleyi Komisyon Kararının imza işlemleri tamamlandıktan sonra Kesinleşen   İhale Kararı isteklilere bildirilir. 10 günlük şikayet süresi beklenir. Şikayet süresi   tamamlandıktan sonra Yüklenici firmaya sözleşmeye davet gönderilir. Yüklenici   firmasının sözleşmeye gelmesi için 10 gün süresi bulunmaktır. Süre içerisinde   sözleşme imzalanır. Sonuç formunu 15 gün içinde Elektronik Kamu Alımları   Platformu üzerinden Kamu İhale Kurumuna gönderilir. Sosyal Güvenlik   Kurumuna Yapım İşi ve Hizmet Alımlarına ilişkin ihalelere ilişkin sözleşme   bildirimi yapılır.</vt:lpstr>
      <vt:lpstr>Teminatlar</vt:lpstr>
      <vt:lpstr>Sözleşmenin İmzalanması</vt:lpstr>
      <vt:lpstr>Sözleşmenin İmzalanması</vt:lpstr>
      <vt:lpstr>Sözleşmenin İmzalanması</vt:lpstr>
      <vt:lpstr>4734 Sayılı Kanun Kapsamındaki Üniversitemiz Alımlarının İhale Usulüne Göre Yüzdelik Olarak Sınıflandırılması (2019-2020-2021-2022 Yılları)</vt:lpstr>
      <vt:lpstr>4734 sayılı Kanun Kapsamında Belirtilen İhale Usullerine Göre Yürütülen Kamu Alımlarının İhale Türüne Göre Yüzdelik Olarak Sınıflandırılması (2019-2020-2021-2022 Yılları)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Emre Dural</dc:creator>
  <cp:lastModifiedBy>Administrator</cp:lastModifiedBy>
  <cp:revision>494</cp:revision>
  <dcterms:created xsi:type="dcterms:W3CDTF">2019-03-11T13:31:44Z</dcterms:created>
  <dcterms:modified xsi:type="dcterms:W3CDTF">2023-10-23T13:58:36Z</dcterms:modified>
</cp:coreProperties>
</file>